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9"/>
  </p:notesMasterIdLst>
  <p:sldIdLst>
    <p:sldId id="256" r:id="rId2"/>
    <p:sldId id="280" r:id="rId3"/>
    <p:sldId id="298" r:id="rId4"/>
    <p:sldId id="301" r:id="rId5"/>
    <p:sldId id="300" r:id="rId6"/>
    <p:sldId id="282" r:id="rId7"/>
    <p:sldId id="302" r:id="rId8"/>
    <p:sldId id="307" r:id="rId9"/>
    <p:sldId id="303" r:id="rId10"/>
    <p:sldId id="308" r:id="rId11"/>
    <p:sldId id="306" r:id="rId12"/>
    <p:sldId id="312" r:id="rId13"/>
    <p:sldId id="260" r:id="rId14"/>
    <p:sldId id="332" r:id="rId15"/>
    <p:sldId id="262" r:id="rId16"/>
    <p:sldId id="263" r:id="rId17"/>
    <p:sldId id="296" r:id="rId18"/>
    <p:sldId id="294" r:id="rId19"/>
    <p:sldId id="313" r:id="rId20"/>
    <p:sldId id="292" r:id="rId21"/>
    <p:sldId id="321" r:id="rId22"/>
    <p:sldId id="327" r:id="rId23"/>
    <p:sldId id="266" r:id="rId24"/>
    <p:sldId id="283" r:id="rId25"/>
    <p:sldId id="299" r:id="rId26"/>
    <p:sldId id="268" r:id="rId27"/>
    <p:sldId id="310" r:id="rId28"/>
    <p:sldId id="360" r:id="rId29"/>
    <p:sldId id="367" r:id="rId30"/>
    <p:sldId id="285" r:id="rId31"/>
    <p:sldId id="368" r:id="rId32"/>
    <p:sldId id="325" r:id="rId33"/>
    <p:sldId id="361" r:id="rId34"/>
    <p:sldId id="319" r:id="rId35"/>
    <p:sldId id="311" r:id="rId36"/>
    <p:sldId id="272" r:id="rId37"/>
    <p:sldId id="349" r:id="rId3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p15:clr>
            <a:srgbClr val="A4A3A4"/>
          </p15:clr>
        </p15:guide>
        <p15:guide id="2" pos="3817">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8" roundtripDataSignature="AMtx7mi994xiO9TXkvpGctb6e38rUCEzl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0D0"/>
    <a:srgbClr val="FF0000"/>
    <a:srgbClr val="0070C0"/>
    <a:srgbClr val="FFFFFF"/>
    <a:srgbClr val="2F528F"/>
    <a:srgbClr val="DEFEE0"/>
    <a:srgbClr val="E4FFDC"/>
    <a:srgbClr val="E4F7DC"/>
    <a:srgbClr val="080808"/>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437" autoAdjust="0"/>
    <p:restoredTop sz="92024" autoAdjust="0"/>
  </p:normalViewPr>
  <p:slideViewPr>
    <p:cSldViewPr snapToGrid="0">
      <p:cViewPr varScale="1">
        <p:scale>
          <a:sx n="64" d="100"/>
          <a:sy n="64" d="100"/>
        </p:scale>
        <p:origin x="312" y="48"/>
      </p:cViewPr>
      <p:guideLst>
        <p:guide orient="horz" pos="2137"/>
        <p:guide pos="3817"/>
      </p:guideLst>
    </p:cSldViewPr>
  </p:slideViewPr>
  <p:notesTextViewPr>
    <p:cViewPr>
      <p:scale>
        <a:sx n="1" d="1"/>
        <a:sy n="1" d="1"/>
      </p:scale>
      <p:origin x="0" y="0"/>
    </p:cViewPr>
  </p:notesTextViewPr>
  <p:sorterViewPr>
    <p:cViewPr>
      <p:scale>
        <a:sx n="90" d="100"/>
        <a:sy n="90" d="100"/>
      </p:scale>
      <p:origin x="0" y="-127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68" Type="http://customschemas.google.com/relationships/presentationmetadata" Target="meta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69" Type="http://schemas.openxmlformats.org/officeDocument/2006/relationships/presProps" Target="presProps.xml"/><Relationship Id="rId8" Type="http://schemas.openxmlformats.org/officeDocument/2006/relationships/slide" Target="slides/slide7.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CL"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28096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CL"/>
              <a:t>1</a:t>
            </a:fld>
            <a:endParaRPr/>
          </a:p>
        </p:txBody>
      </p:sp>
    </p:spTree>
    <p:extLst>
      <p:ext uri="{BB962C8B-B14F-4D97-AF65-F5344CB8AC3E}">
        <p14:creationId xmlns:p14="http://schemas.microsoft.com/office/powerpoint/2010/main" val="1479814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sz="4000" b="0" i="0" u="none" strike="noStrike" baseline="0" dirty="0">
                <a:latin typeface="CMR10"/>
              </a:rPr>
              <a:t>Existing research related to the impact of shelf position on sales can be classified into three main streams: observational</a:t>
            </a:r>
          </a:p>
          <a:p>
            <a:pPr algn="l"/>
            <a:r>
              <a:rPr lang="en-US" sz="4000" b="0" i="0" u="none" strike="noStrike" baseline="0" dirty="0">
                <a:latin typeface="CMR10"/>
              </a:rPr>
              <a:t>approaches (e.g., Frank and Massy 1970; </a:t>
            </a:r>
            <a:r>
              <a:rPr lang="en-US" sz="4000" b="0" i="0" u="none" strike="noStrike" baseline="0" dirty="0" err="1">
                <a:latin typeface="CMR10"/>
              </a:rPr>
              <a:t>Desmet</a:t>
            </a:r>
            <a:r>
              <a:rPr lang="en-US" sz="4000" b="0" i="0" u="none" strike="noStrike" baseline="0" dirty="0">
                <a:latin typeface="CMR10"/>
              </a:rPr>
              <a:t> and </a:t>
            </a:r>
            <a:r>
              <a:rPr lang="en-US" sz="4000" b="0" i="0" u="none" strike="noStrike" baseline="0" dirty="0" err="1">
                <a:latin typeface="CMR10"/>
              </a:rPr>
              <a:t>Renaudin</a:t>
            </a:r>
            <a:r>
              <a:rPr lang="en-US" sz="4000" b="0" i="0" u="none" strike="noStrike" baseline="0" dirty="0">
                <a:latin typeface="CMR10"/>
              </a:rPr>
              <a:t> 1998), eld experiments (</a:t>
            </a:r>
            <a:r>
              <a:rPr lang="en-US" sz="4000" b="0" i="0" u="none" strike="noStrike" baseline="0" dirty="0" err="1">
                <a:latin typeface="CMR10"/>
              </a:rPr>
              <a:t>Curhan</a:t>
            </a:r>
            <a:r>
              <a:rPr lang="en-US" sz="4000" b="0" i="0" u="none" strike="noStrike" baseline="0" dirty="0">
                <a:latin typeface="CMR10"/>
              </a:rPr>
              <a:t> 1972; </a:t>
            </a:r>
            <a:r>
              <a:rPr lang="en-US" sz="4000" b="0" i="0" u="none" strike="noStrike" baseline="0" dirty="0" err="1">
                <a:latin typeface="CMR10"/>
              </a:rPr>
              <a:t>Dreze</a:t>
            </a:r>
            <a:r>
              <a:rPr lang="en-US" sz="4000" b="0" i="0" u="none" strike="noStrike" baseline="0" dirty="0">
                <a:latin typeface="CMR10"/>
              </a:rPr>
              <a:t> et al. 1994)</a:t>
            </a:r>
          </a:p>
          <a:p>
            <a:pPr algn="l"/>
            <a:r>
              <a:rPr lang="en-US" sz="4000" b="0" i="0" u="none" strike="noStrike" baseline="0" dirty="0">
                <a:latin typeface="CMR10"/>
              </a:rPr>
              <a:t>and laboratory experiments (e.g., </a:t>
            </a:r>
            <a:r>
              <a:rPr lang="en-US" sz="4000" b="0" i="0" u="none" strike="noStrike" baseline="0" dirty="0" err="1">
                <a:latin typeface="CMR10"/>
              </a:rPr>
              <a:t>Chandon</a:t>
            </a:r>
            <a:r>
              <a:rPr lang="en-US" sz="4000" b="0" i="0" u="none" strike="noStrike" baseline="0" dirty="0">
                <a:latin typeface="CMR10"/>
              </a:rPr>
              <a:t> et al. 2009). In terms of observational research, one of the </a:t>
            </a:r>
            <a:r>
              <a:rPr lang="en-US" sz="4000" b="0" i="0" u="none" strike="noStrike" baseline="0" dirty="0" err="1">
                <a:latin typeface="CMR10"/>
              </a:rPr>
              <a:t>rst</a:t>
            </a:r>
            <a:r>
              <a:rPr lang="en-US" sz="4000" b="0" i="0" u="none" strike="noStrike" baseline="0" dirty="0">
                <a:latin typeface="CMR10"/>
              </a:rPr>
              <a:t> examples of this</a:t>
            </a:r>
          </a:p>
          <a:p>
            <a:pPr algn="l"/>
            <a:r>
              <a:rPr lang="en-US" sz="4000" b="0" i="0" u="none" strike="noStrike" baseline="0" dirty="0">
                <a:latin typeface="CMR10"/>
              </a:rPr>
              <a:t>approach is given by Frank and Massy (1970), who study the role of vertical position on sales for three sizes of the seven</a:t>
            </a:r>
          </a:p>
          <a:p>
            <a:pPr algn="l"/>
            <a:r>
              <a:rPr lang="en-US" sz="4000" b="0" i="0" u="none" strike="noStrike" baseline="0" dirty="0">
                <a:latin typeface="CMR10"/>
              </a:rPr>
              <a:t>highest volume brands within a single product category. They used data from 30 stores which were manually collected via</a:t>
            </a:r>
          </a:p>
          <a:p>
            <a:pPr algn="l"/>
            <a:r>
              <a:rPr lang="en-US" sz="4000" b="0" i="0" u="none" strike="noStrike" baseline="0" dirty="0">
                <a:latin typeface="CMR10"/>
              </a:rPr>
              <a:t>store audits. The authors performed a cross-sectional analysis and concluded that shelf level has an extremely modest </a:t>
            </a:r>
            <a:r>
              <a:rPr lang="en-US" sz="4000" b="0" i="0" u="none" strike="noStrike" baseline="0" dirty="0" err="1">
                <a:latin typeface="CMR10"/>
              </a:rPr>
              <a:t>eect</a:t>
            </a:r>
            <a:endParaRPr lang="en-US" sz="4000" b="0" i="0" u="none" strike="noStrike" baseline="0" dirty="0">
              <a:latin typeface="CMR10"/>
            </a:endParaRPr>
          </a:p>
          <a:p>
            <a:pPr algn="l"/>
            <a:r>
              <a:rPr lang="en-US" sz="4000" b="0" i="0" u="none" strike="noStrike" baseline="0" dirty="0">
                <a:latin typeface="CMR10"/>
              </a:rPr>
              <a:t>on sales of this product, if any at all. Regarding eld experiments, </a:t>
            </a:r>
            <a:r>
              <a:rPr lang="en-US" sz="4000" b="0" i="0" u="none" strike="noStrike" baseline="0" dirty="0" err="1">
                <a:latin typeface="CMR10"/>
              </a:rPr>
              <a:t>Dreze</a:t>
            </a:r>
            <a:r>
              <a:rPr lang="en-US" sz="4000" b="0" i="0" u="none" strike="noStrike" baseline="0" dirty="0">
                <a:latin typeface="CMR10"/>
              </a:rPr>
              <a:t> et al. 1994 implemented planogram changes across 60</a:t>
            </a:r>
          </a:p>
          <a:p>
            <a:pPr algn="l"/>
            <a:r>
              <a:rPr lang="en-US" sz="4000" b="0" i="0" u="none" strike="noStrike" baseline="0" dirty="0">
                <a:latin typeface="CMR10"/>
              </a:rPr>
              <a:t>stores. One of the conclusions from this study is that vertical position changes lead to stronger changes in sales than horizontal</a:t>
            </a:r>
          </a:p>
          <a:p>
            <a:pPr algn="l"/>
            <a:r>
              <a:rPr lang="en-US" sz="4000" b="0" i="0" u="none" strike="noStrike" baseline="0" dirty="0">
                <a:latin typeface="CMR10"/>
              </a:rPr>
              <a:t>position </a:t>
            </a:r>
            <a:r>
              <a:rPr lang="en-US" sz="4000" b="0" i="0" u="none" strike="noStrike" baseline="0" dirty="0" err="1">
                <a:latin typeface="CMR10"/>
              </a:rPr>
              <a:t>modications</a:t>
            </a:r>
            <a:r>
              <a:rPr lang="en-US" sz="4000" b="0" i="0" u="none" strike="noStrike" baseline="0" dirty="0">
                <a:latin typeface="CMR10"/>
              </a:rPr>
              <a:t>. Finally, </a:t>
            </a:r>
            <a:r>
              <a:rPr lang="en-US" sz="4000" b="0" i="0" u="none" strike="noStrike" baseline="0" dirty="0" err="1">
                <a:latin typeface="CMR10"/>
              </a:rPr>
              <a:t>Chandon</a:t>
            </a:r>
            <a:r>
              <a:rPr lang="en-US" sz="4000" b="0" i="0" u="none" strike="noStrike" baseline="0" dirty="0">
                <a:latin typeface="CMR10"/>
              </a:rPr>
              <a:t> et al. (2009) use an eye-tracking laboratory experiment and </a:t>
            </a:r>
            <a:r>
              <a:rPr lang="en-US" sz="4000" b="0" i="0" u="none" strike="noStrike" baseline="0" dirty="0" err="1">
                <a:latin typeface="CMR10"/>
              </a:rPr>
              <a:t>nd</a:t>
            </a:r>
            <a:r>
              <a:rPr lang="en-US" sz="4000" b="0" i="0" u="none" strike="noStrike" baseline="0" dirty="0">
                <a:latin typeface="CMR10"/>
              </a:rPr>
              <a:t> that products in</a:t>
            </a:r>
          </a:p>
          <a:p>
            <a:pPr algn="l"/>
            <a:r>
              <a:rPr lang="en-US" sz="4000" b="0" i="0" u="none" strike="noStrike" baseline="0" dirty="0">
                <a:latin typeface="CMR10"/>
              </a:rPr>
              <a:t>top- and middle-shelf positions gain more attention than low-shelf positions; however, only top-shelf positions exhibit gains in</a:t>
            </a:r>
          </a:p>
          <a:p>
            <a:pPr algn="l"/>
            <a:r>
              <a:rPr lang="en-US" sz="4000" b="0" i="0" u="none" strike="noStrike" baseline="0" dirty="0">
                <a:latin typeface="CMR10"/>
              </a:rPr>
              <a:t>terms of brand evaluation.</a:t>
            </a:r>
          </a:p>
          <a:p>
            <a:pPr algn="l"/>
            <a:r>
              <a:rPr lang="en-US" sz="4000" b="0" i="0" u="none" strike="noStrike" baseline="0" dirty="0">
                <a:latin typeface="CMR10"/>
              </a:rPr>
              <a:t>Each of these three types of approaches has some limitations. Observational studies are typically not well suited to make</a:t>
            </a:r>
          </a:p>
          <a:p>
            <a:pPr algn="l"/>
            <a:r>
              <a:rPr lang="en-US" sz="4000" b="0" i="0" u="none" strike="noStrike" baseline="0" dirty="0">
                <a:latin typeface="CMR10"/>
              </a:rPr>
              <a:t>causal inferences (e.g., to verify whether shifting a product from the bottom to the top shelf leads to an increase in sales).</a:t>
            </a:r>
          </a:p>
          <a:p>
            <a:pPr algn="l"/>
            <a:r>
              <a:rPr lang="en-US" sz="4000" b="0" i="0" u="none" strike="noStrike" baseline="0" dirty="0">
                <a:latin typeface="CMR10"/>
              </a:rPr>
              <a:t>These methods instead can be quite </a:t>
            </a:r>
            <a:r>
              <a:rPr lang="en-US" sz="4000" b="0" i="0" u="none" strike="noStrike" baseline="0" dirty="0" err="1">
                <a:latin typeface="CMR10"/>
              </a:rPr>
              <a:t>eective</a:t>
            </a:r>
            <a:r>
              <a:rPr lang="en-US" sz="4000" b="0" i="0" u="none" strike="noStrike" baseline="0" dirty="0">
                <a:latin typeface="CMR10"/>
              </a:rPr>
              <a:t> at detecting correlations or associations instead of causal relationships between</a:t>
            </a:r>
          </a:p>
          <a:p>
            <a:pPr algn="l"/>
            <a:r>
              <a:rPr lang="en-US" sz="4000" b="0" i="0" u="none" strike="noStrike" baseline="0" dirty="0">
                <a:latin typeface="CMR10"/>
              </a:rPr>
              <a:t>variables. Field experiments require the retailer to agree to make changes to planograms for some products in some stores for</a:t>
            </a:r>
          </a:p>
          <a:p>
            <a:pPr algn="l"/>
            <a:r>
              <a:rPr lang="en-US" sz="4000" b="0" i="0" u="none" strike="noStrike" baseline="0" dirty="0">
                <a:latin typeface="CMR10"/>
              </a:rPr>
              <a:t>a </a:t>
            </a:r>
            <a:r>
              <a:rPr lang="en-US" sz="4000" b="0" i="0" u="none" strike="noStrike" baseline="0" dirty="0" err="1">
                <a:latin typeface="CMR10"/>
              </a:rPr>
              <a:t>suciently</a:t>
            </a:r>
            <a:r>
              <a:rPr lang="en-US" sz="4000" b="0" i="0" u="none" strike="noStrike" baseline="0" dirty="0">
                <a:latin typeface="CMR10"/>
              </a:rPr>
              <a:t> long period of time. Finally, laboratory experiments achieve high levels of internal validity but typically rely on</a:t>
            </a:r>
          </a:p>
          <a:p>
            <a:pPr algn="l"/>
            <a:r>
              <a:rPr lang="en-US" sz="4000" b="0" i="0" u="none" strike="noStrike" baseline="0" dirty="0">
                <a:latin typeface="CMR10"/>
              </a:rPr>
              <a:t>digital representations of physical shelves.</a:t>
            </a:r>
          </a:p>
          <a:p>
            <a:pPr algn="l"/>
            <a:r>
              <a:rPr lang="en-US" sz="4000" b="0" i="0" u="none" strike="noStrike" baseline="0" dirty="0">
                <a:latin typeface="CMR10"/>
              </a:rPr>
              <a:t>Furthermore, in the case of observational and eld experiment studies, the researcher needs access to shelf position data.</a:t>
            </a:r>
          </a:p>
          <a:p>
            <a:pPr algn="l"/>
            <a:r>
              <a:rPr lang="en-US" sz="4000" b="0" i="0" u="none" strike="noStrike" baseline="0" dirty="0">
                <a:latin typeface="CMR10"/>
              </a:rPr>
              <a:t>In prior empirical research this has been done by relying on planograms (e.g., </a:t>
            </a:r>
            <a:r>
              <a:rPr lang="en-US" sz="4000" b="0" i="0" u="none" strike="noStrike" baseline="0" dirty="0" err="1">
                <a:latin typeface="CMR10"/>
              </a:rPr>
              <a:t>Dreze</a:t>
            </a:r>
            <a:r>
              <a:rPr lang="en-US" sz="4000" b="0" i="0" u="none" strike="noStrike" baseline="0" dirty="0">
                <a:latin typeface="CMR10"/>
              </a:rPr>
              <a:t> et al. 1994) or physical audits (</a:t>
            </a:r>
            <a:r>
              <a:rPr lang="en-US" sz="4000" b="0" i="0" u="none" strike="noStrike" baseline="0" dirty="0" err="1">
                <a:latin typeface="CMR10"/>
              </a:rPr>
              <a:t>e.g.,Frank</a:t>
            </a:r>
            <a:endParaRPr lang="en-US" sz="4000" b="0" i="0" u="none" strike="noStrike" baseline="0" dirty="0">
              <a:latin typeface="CMR10"/>
            </a:endParaRPr>
          </a:p>
          <a:p>
            <a:pPr algn="l"/>
            <a:r>
              <a:rPr lang="en-US" sz="4000" b="0" i="0" u="none" strike="noStrike" baseline="0" dirty="0">
                <a:latin typeface="CMR10"/>
              </a:rPr>
              <a:t>and Massy 1970). Unfortunately, planograms are subject to compliance issues (</a:t>
            </a:r>
            <a:r>
              <a:rPr lang="en-US" sz="4000" b="0" i="0" u="none" strike="noStrike" baseline="0" dirty="0" err="1">
                <a:latin typeface="CMR10"/>
              </a:rPr>
              <a:t>Skorupa</a:t>
            </a:r>
            <a:r>
              <a:rPr lang="en-US" sz="4000" b="0" i="0" u="none" strike="noStrike" baseline="0" dirty="0">
                <a:latin typeface="CMR10"/>
              </a:rPr>
              <a:t> 2013). Indeed, in conversations</a:t>
            </a:r>
          </a:p>
          <a:p>
            <a:pPr algn="l"/>
            <a:r>
              <a:rPr lang="en-US" sz="4000" b="0" i="0" u="none" strike="noStrike" baseline="0" dirty="0">
                <a:latin typeface="CMR10"/>
              </a:rPr>
              <a:t>with practitioners, they indicate that planograms are changed with very low frequency (e.g., less often than once a year)</a:t>
            </a:r>
          </a:p>
          <a:p>
            <a:pPr algn="l"/>
            <a:r>
              <a:rPr lang="en-US" sz="4000" b="0" i="0" u="none" strike="noStrike" baseline="0" dirty="0">
                <a:latin typeface="CMR10"/>
              </a:rPr>
              <a:t>and that compliance decreases sharply after the </a:t>
            </a:r>
            <a:r>
              <a:rPr lang="en-US" sz="4000" b="0" i="0" u="none" strike="noStrike" baseline="0" dirty="0" err="1">
                <a:latin typeface="CMR10"/>
              </a:rPr>
              <a:t>rst</a:t>
            </a:r>
            <a:r>
              <a:rPr lang="en-US" sz="4000" b="0" i="0" u="none" strike="noStrike" baseline="0" dirty="0">
                <a:latin typeface="CMR10"/>
              </a:rPr>
              <a:t> weeks of implementing a new planogram. Regarding physical audits,</a:t>
            </a:r>
          </a:p>
          <a:p>
            <a:pPr algn="l"/>
            <a:r>
              <a:rPr lang="en-US" sz="4000" b="0" i="0" u="none" strike="noStrike" baseline="0" dirty="0">
                <a:latin typeface="CMR10"/>
              </a:rPr>
              <a:t>their implementation requires numerous labor hours, particularly if the study involves multiple stores, product categories and</a:t>
            </a:r>
          </a:p>
          <a:p>
            <a:pPr algn="l"/>
            <a:r>
              <a:rPr lang="en-US" sz="4000" b="0" i="0" u="none" strike="noStrike" baseline="0" dirty="0">
                <a:latin typeface="CMR10"/>
              </a:rPr>
              <a:t>periods and they are prone to coding errors.</a:t>
            </a:r>
          </a:p>
          <a:p>
            <a:pPr algn="l"/>
            <a:endParaRPr lang="en-US" sz="4000" b="0" i="0" u="none" strike="noStrike" baseline="0" dirty="0">
              <a:latin typeface="CMR10"/>
            </a:endParaRPr>
          </a:p>
          <a:p>
            <a:pPr algn="l"/>
            <a:endParaRPr lang="en-US" sz="4000" b="0" i="0" u="none" strike="noStrike" baseline="0" dirty="0">
              <a:latin typeface="CMR10"/>
            </a:endParaRPr>
          </a:p>
          <a:p>
            <a:pPr algn="l"/>
            <a:r>
              <a:rPr lang="en-US" sz="4000" b="0" i="0" u="none" strike="noStrike" baseline="0" dirty="0">
                <a:latin typeface="CMR10"/>
              </a:rPr>
              <a:t>Accordingly, this research will make four contributions to the literature. First, it proposes a methodology for the estimation</a:t>
            </a:r>
          </a:p>
          <a:p>
            <a:pPr algn="l"/>
            <a:r>
              <a:rPr lang="en-US" sz="4000" b="0" i="0" u="none" strike="noStrike" baseline="0" dirty="0">
                <a:latin typeface="CMR10"/>
              </a:rPr>
              <a:t>of the impact of product position on the performance of a product without the need of implementing experiments, and hence</a:t>
            </a:r>
          </a:p>
          <a:p>
            <a:pPr algn="l"/>
            <a:r>
              <a:rPr lang="en-US" sz="4000" b="0" i="0" u="none" strike="noStrike" baseline="0" dirty="0">
                <a:latin typeface="CMR10"/>
              </a:rPr>
              <a:t>taking advantage of data available to retailers and its providers. Second, from a substantive perspective, it will test and</a:t>
            </a:r>
          </a:p>
          <a:p>
            <a:pPr algn="l"/>
            <a:r>
              <a:rPr lang="en-US" sz="4000" b="0" i="0" u="none" strike="noStrike" baseline="0" dirty="0">
                <a:latin typeface="CMR10"/>
              </a:rPr>
              <a:t>validate hypotheses described in the next section about the impact of shelf position on sales that are motivated by vision</a:t>
            </a:r>
          </a:p>
          <a:p>
            <a:pPr algn="l"/>
            <a:r>
              <a:rPr lang="en-US" sz="4000" b="0" i="0" u="none" strike="noStrike" baseline="0" dirty="0">
                <a:latin typeface="CMR10"/>
              </a:rPr>
              <a:t>research and studies of shopping trajectories inside retail stores. Third, in contrast with previous studies, we will be able</a:t>
            </a:r>
          </a:p>
          <a:p>
            <a:pPr algn="l"/>
            <a:r>
              <a:rPr lang="en-US" sz="4000" b="0" i="0" u="none" strike="noStrike" baseline="0" dirty="0">
                <a:latin typeface="CMR10"/>
              </a:rPr>
              <a:t>to account for on-shelf stockouts when measuring the impact of product position on sales. Fourth, the substantive insights</a:t>
            </a:r>
          </a:p>
          <a:p>
            <a:pPr algn="l"/>
            <a:r>
              <a:rPr lang="en-US" sz="4000" b="0" i="0" u="none" strike="noStrike" baseline="0" dirty="0">
                <a:latin typeface="CMR10"/>
              </a:rPr>
              <a:t>from this research will be useful for other researchers interested in the development of algorithms for shelf space optimization.</a:t>
            </a:r>
          </a:p>
          <a:p>
            <a:pPr algn="l"/>
            <a:r>
              <a:rPr lang="en-US" sz="4000" b="0" i="0" u="none" strike="noStrike" baseline="0" dirty="0">
                <a:latin typeface="CMR10"/>
              </a:rPr>
              <a:t>These algorithms require knowledge of the relationship between shelf space and position on product demand.</a:t>
            </a:r>
          </a:p>
          <a:p>
            <a:pPr algn="l"/>
            <a:endParaRPr lang="en-US" sz="4000" b="0" i="0" u="none" strike="noStrike" baseline="0" dirty="0">
              <a:latin typeface="CMR10"/>
            </a:endParaRPr>
          </a:p>
          <a:p>
            <a:pPr algn="l"/>
            <a:endParaRPr lang="en-US" sz="4000" b="0" i="0" u="none" strike="noStrike" baseline="0" dirty="0">
              <a:latin typeface="CMR10"/>
            </a:endParaRPr>
          </a:p>
          <a:p>
            <a:pPr algn="l"/>
            <a:endParaRPr lang="en-US" sz="4000" b="0" i="0" u="none" strike="noStrike" baseline="0" dirty="0">
              <a:latin typeface="CMR10"/>
            </a:endParaRPr>
          </a:p>
          <a:p>
            <a:pPr algn="l"/>
            <a:endParaRPr lang="en-US" sz="4000" b="0" i="0" u="none" strike="noStrike" baseline="0" dirty="0">
              <a:latin typeface="CMR10"/>
            </a:endParaRPr>
          </a:p>
          <a:p>
            <a:pPr marL="0" lvl="0" indent="0" algn="l" rtl="0">
              <a:lnSpc>
                <a:spcPct val="100000"/>
              </a:lnSpc>
              <a:spcBef>
                <a:spcPts val="0"/>
              </a:spcBef>
              <a:spcAft>
                <a:spcPts val="0"/>
              </a:spcAft>
              <a:buSzPts val="1400"/>
              <a:buNone/>
            </a:pPr>
            <a:endParaRPr dirty="0"/>
          </a:p>
        </p:txBody>
      </p:sp>
      <p:sp>
        <p:nvSpPr>
          <p:cNvPr id="94" name="Google Shape;9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CL"/>
              <a:t>10</a:t>
            </a:fld>
            <a:endParaRPr/>
          </a:p>
        </p:txBody>
      </p:sp>
    </p:spTree>
    <p:extLst>
      <p:ext uri="{BB962C8B-B14F-4D97-AF65-F5344CB8AC3E}">
        <p14:creationId xmlns:p14="http://schemas.microsoft.com/office/powerpoint/2010/main" val="4169234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sz="4000" b="0" i="0" u="none" strike="noStrike" baseline="0" dirty="0">
                <a:latin typeface="CMR10"/>
              </a:rPr>
              <a:t>Existing research related to the impact of shelf position on sales can be classified into three main streams: observational</a:t>
            </a:r>
          </a:p>
          <a:p>
            <a:pPr algn="l"/>
            <a:r>
              <a:rPr lang="en-US" sz="4000" b="0" i="0" u="none" strike="noStrike" baseline="0" dirty="0">
                <a:latin typeface="CMR10"/>
              </a:rPr>
              <a:t>approaches (e.g., Frank and Massy 1970; </a:t>
            </a:r>
            <a:r>
              <a:rPr lang="en-US" sz="4000" b="0" i="0" u="none" strike="noStrike" baseline="0" dirty="0" err="1">
                <a:latin typeface="CMR10"/>
              </a:rPr>
              <a:t>Desmet</a:t>
            </a:r>
            <a:r>
              <a:rPr lang="en-US" sz="4000" b="0" i="0" u="none" strike="noStrike" baseline="0" dirty="0">
                <a:latin typeface="CMR10"/>
              </a:rPr>
              <a:t> and </a:t>
            </a:r>
            <a:r>
              <a:rPr lang="en-US" sz="4000" b="0" i="0" u="none" strike="noStrike" baseline="0" dirty="0" err="1">
                <a:latin typeface="CMR10"/>
              </a:rPr>
              <a:t>Renaudin</a:t>
            </a:r>
            <a:r>
              <a:rPr lang="en-US" sz="4000" b="0" i="0" u="none" strike="noStrike" baseline="0" dirty="0">
                <a:latin typeface="CMR10"/>
              </a:rPr>
              <a:t> 1998</a:t>
            </a:r>
            <a:r>
              <a:rPr lang="en-US" sz="4000" b="0" i="0" u="none" strike="noStrike" baseline="0">
                <a:latin typeface="CMR10"/>
              </a:rPr>
              <a:t>), eld </a:t>
            </a:r>
            <a:r>
              <a:rPr lang="en-US" sz="4000" b="0" i="0" u="none" strike="noStrike" baseline="0" dirty="0">
                <a:latin typeface="CMR10"/>
              </a:rPr>
              <a:t>experiments (</a:t>
            </a:r>
            <a:r>
              <a:rPr lang="en-US" sz="4000" b="0" i="0" u="none" strike="noStrike" baseline="0" dirty="0" err="1">
                <a:latin typeface="CMR10"/>
              </a:rPr>
              <a:t>Curhan</a:t>
            </a:r>
            <a:r>
              <a:rPr lang="en-US" sz="4000" b="0" i="0" u="none" strike="noStrike" baseline="0" dirty="0">
                <a:latin typeface="CMR10"/>
              </a:rPr>
              <a:t> 1972; </a:t>
            </a:r>
            <a:r>
              <a:rPr lang="en-US" sz="4000" b="0" i="0" u="none" strike="noStrike" baseline="0" dirty="0" err="1">
                <a:latin typeface="CMR10"/>
              </a:rPr>
              <a:t>Dreze</a:t>
            </a:r>
            <a:r>
              <a:rPr lang="en-US" sz="4000" b="0" i="0" u="none" strike="noStrike" baseline="0" dirty="0">
                <a:latin typeface="CMR10"/>
              </a:rPr>
              <a:t> et al. 1994)</a:t>
            </a:r>
          </a:p>
          <a:p>
            <a:pPr algn="l"/>
            <a:r>
              <a:rPr lang="en-US" sz="4000" b="0" i="0" u="none" strike="noStrike" baseline="0" dirty="0">
                <a:latin typeface="CMR10"/>
              </a:rPr>
              <a:t>and laboratory experiments (e.g., </a:t>
            </a:r>
            <a:r>
              <a:rPr lang="en-US" sz="4000" b="0" i="0" u="none" strike="noStrike" baseline="0" dirty="0" err="1">
                <a:latin typeface="CMR10"/>
              </a:rPr>
              <a:t>Chandon</a:t>
            </a:r>
            <a:r>
              <a:rPr lang="en-US" sz="4000" b="0" i="0" u="none" strike="noStrike" baseline="0" dirty="0">
                <a:latin typeface="CMR10"/>
              </a:rPr>
              <a:t> et al. 2009). In terms of observational research, one of the </a:t>
            </a:r>
            <a:r>
              <a:rPr lang="en-US" sz="4000" b="0" i="0" u="none" strike="noStrike" baseline="0" dirty="0" err="1">
                <a:latin typeface="CMR10"/>
              </a:rPr>
              <a:t>rst</a:t>
            </a:r>
            <a:r>
              <a:rPr lang="en-US" sz="4000" b="0" i="0" u="none" strike="noStrike" baseline="0" dirty="0">
                <a:latin typeface="CMR10"/>
              </a:rPr>
              <a:t> examples of this</a:t>
            </a:r>
          </a:p>
          <a:p>
            <a:pPr algn="l"/>
            <a:r>
              <a:rPr lang="en-US" sz="4000" b="0" i="0" u="none" strike="noStrike" baseline="0" dirty="0">
                <a:latin typeface="CMR10"/>
              </a:rPr>
              <a:t>approach is given by Frank and Massy (1970), who study the role of vertical position on sales for three sizes of the seven</a:t>
            </a:r>
          </a:p>
          <a:p>
            <a:pPr algn="l"/>
            <a:r>
              <a:rPr lang="en-US" sz="4000" b="0" i="0" u="none" strike="noStrike" baseline="0" dirty="0">
                <a:latin typeface="CMR10"/>
              </a:rPr>
              <a:t>highest volume brands within a single product category. They used data from 30 stores which were manually collected via</a:t>
            </a:r>
          </a:p>
          <a:p>
            <a:pPr algn="l"/>
            <a:r>
              <a:rPr lang="en-US" sz="4000" b="0" i="0" u="none" strike="noStrike" baseline="0" dirty="0">
                <a:latin typeface="CMR10"/>
              </a:rPr>
              <a:t>store audits. The authors performed a cross-sectional analysis and concluded that shelf level has an extremely modest </a:t>
            </a:r>
            <a:r>
              <a:rPr lang="en-US" sz="4000" b="0" i="0" u="none" strike="noStrike" baseline="0" dirty="0" err="1">
                <a:latin typeface="CMR10"/>
              </a:rPr>
              <a:t>eect</a:t>
            </a:r>
            <a:endParaRPr lang="en-US" sz="4000" b="0" i="0" u="none" strike="noStrike" baseline="0" dirty="0">
              <a:latin typeface="CMR10"/>
            </a:endParaRPr>
          </a:p>
          <a:p>
            <a:pPr algn="l"/>
            <a:r>
              <a:rPr lang="en-US" sz="4000" b="0" i="0" u="none" strike="noStrike" baseline="0" dirty="0">
                <a:latin typeface="CMR10"/>
              </a:rPr>
              <a:t>on sales of this product, if any at all. Regarding eld experiments, </a:t>
            </a:r>
            <a:r>
              <a:rPr lang="en-US" sz="4000" b="0" i="0" u="none" strike="noStrike" baseline="0" dirty="0" err="1">
                <a:latin typeface="CMR10"/>
              </a:rPr>
              <a:t>Dreze</a:t>
            </a:r>
            <a:r>
              <a:rPr lang="en-US" sz="4000" b="0" i="0" u="none" strike="noStrike" baseline="0" dirty="0">
                <a:latin typeface="CMR10"/>
              </a:rPr>
              <a:t> et al. 1994 implemented planogram changes across 60</a:t>
            </a:r>
          </a:p>
          <a:p>
            <a:pPr algn="l"/>
            <a:r>
              <a:rPr lang="en-US" sz="4000" b="0" i="0" u="none" strike="noStrike" baseline="0" dirty="0">
                <a:latin typeface="CMR10"/>
              </a:rPr>
              <a:t>stores. One of the conclusions from this study is that vertical position changes lead to stronger changes in sales than horizontal</a:t>
            </a:r>
          </a:p>
          <a:p>
            <a:pPr algn="l"/>
            <a:r>
              <a:rPr lang="en-US" sz="4000" b="0" i="0" u="none" strike="noStrike" baseline="0" dirty="0">
                <a:latin typeface="CMR10"/>
              </a:rPr>
              <a:t>position </a:t>
            </a:r>
            <a:r>
              <a:rPr lang="en-US" sz="4000" b="0" i="0" u="none" strike="noStrike" baseline="0" dirty="0" err="1">
                <a:latin typeface="CMR10"/>
              </a:rPr>
              <a:t>modications</a:t>
            </a:r>
            <a:r>
              <a:rPr lang="en-US" sz="4000" b="0" i="0" u="none" strike="noStrike" baseline="0" dirty="0">
                <a:latin typeface="CMR10"/>
              </a:rPr>
              <a:t>. Finally, </a:t>
            </a:r>
            <a:r>
              <a:rPr lang="en-US" sz="4000" b="0" i="0" u="none" strike="noStrike" baseline="0" dirty="0" err="1">
                <a:latin typeface="CMR10"/>
              </a:rPr>
              <a:t>Chandon</a:t>
            </a:r>
            <a:r>
              <a:rPr lang="en-US" sz="4000" b="0" i="0" u="none" strike="noStrike" baseline="0" dirty="0">
                <a:latin typeface="CMR10"/>
              </a:rPr>
              <a:t> et al. (2009) use an eye-tracking laboratory experiment and </a:t>
            </a:r>
            <a:r>
              <a:rPr lang="en-US" sz="4000" b="0" i="0" u="none" strike="noStrike" baseline="0" dirty="0" err="1">
                <a:latin typeface="CMR10"/>
              </a:rPr>
              <a:t>nd</a:t>
            </a:r>
            <a:r>
              <a:rPr lang="en-US" sz="4000" b="0" i="0" u="none" strike="noStrike" baseline="0" dirty="0">
                <a:latin typeface="CMR10"/>
              </a:rPr>
              <a:t> that products in</a:t>
            </a:r>
          </a:p>
          <a:p>
            <a:pPr algn="l"/>
            <a:r>
              <a:rPr lang="en-US" sz="4000" b="0" i="0" u="none" strike="noStrike" baseline="0" dirty="0">
                <a:latin typeface="CMR10"/>
              </a:rPr>
              <a:t>top- and middle-shelf positions gain more attention than low-shelf positions; however, only top-shelf positions exhibit gains in</a:t>
            </a:r>
          </a:p>
          <a:p>
            <a:pPr algn="l"/>
            <a:r>
              <a:rPr lang="en-US" sz="4000" b="0" i="0" u="none" strike="noStrike" baseline="0" dirty="0">
                <a:latin typeface="CMR10"/>
              </a:rPr>
              <a:t>terms of brand evaluation.</a:t>
            </a:r>
          </a:p>
          <a:p>
            <a:pPr algn="l"/>
            <a:r>
              <a:rPr lang="en-US" sz="4000" b="0" i="0" u="none" strike="noStrike" baseline="0" dirty="0">
                <a:latin typeface="CMR10"/>
              </a:rPr>
              <a:t>Each of these three types of approaches has some limitations. Observational studies are typically not well suited to make</a:t>
            </a:r>
          </a:p>
          <a:p>
            <a:pPr algn="l"/>
            <a:r>
              <a:rPr lang="en-US" sz="4000" b="0" i="0" u="none" strike="noStrike" baseline="0" dirty="0">
                <a:latin typeface="CMR10"/>
              </a:rPr>
              <a:t>causal inferences (e.g., to verify whether shifting a product from the bottom to the top shelf leads to an increase in sales).</a:t>
            </a:r>
          </a:p>
          <a:p>
            <a:pPr algn="l"/>
            <a:r>
              <a:rPr lang="en-US" sz="4000" b="0" i="0" u="none" strike="noStrike" baseline="0" dirty="0">
                <a:latin typeface="CMR10"/>
              </a:rPr>
              <a:t>These methods instead can be quite </a:t>
            </a:r>
            <a:r>
              <a:rPr lang="en-US" sz="4000" b="0" i="0" u="none" strike="noStrike" baseline="0" dirty="0" err="1">
                <a:latin typeface="CMR10"/>
              </a:rPr>
              <a:t>eective</a:t>
            </a:r>
            <a:r>
              <a:rPr lang="en-US" sz="4000" b="0" i="0" u="none" strike="noStrike" baseline="0" dirty="0">
                <a:latin typeface="CMR10"/>
              </a:rPr>
              <a:t> at detecting correlations or associations instead of causal relationships between</a:t>
            </a:r>
          </a:p>
          <a:p>
            <a:pPr algn="l"/>
            <a:r>
              <a:rPr lang="en-US" sz="4000" b="0" i="0" u="none" strike="noStrike" baseline="0" dirty="0">
                <a:latin typeface="CMR10"/>
              </a:rPr>
              <a:t>variables. Field experiments require the retailer to agree to make changes to planograms for some products in some stores for</a:t>
            </a:r>
          </a:p>
          <a:p>
            <a:pPr algn="l"/>
            <a:r>
              <a:rPr lang="en-US" sz="4000" b="0" i="0" u="none" strike="noStrike" baseline="0" dirty="0">
                <a:latin typeface="CMR10"/>
              </a:rPr>
              <a:t>a </a:t>
            </a:r>
            <a:r>
              <a:rPr lang="en-US" sz="4000" b="0" i="0" u="none" strike="noStrike" baseline="0" dirty="0" err="1">
                <a:latin typeface="CMR10"/>
              </a:rPr>
              <a:t>suciently</a:t>
            </a:r>
            <a:r>
              <a:rPr lang="en-US" sz="4000" b="0" i="0" u="none" strike="noStrike" baseline="0" dirty="0">
                <a:latin typeface="CMR10"/>
              </a:rPr>
              <a:t> long period of time. Finally, laboratory experiments achieve high levels of internal validity but typically rely on</a:t>
            </a:r>
          </a:p>
          <a:p>
            <a:pPr algn="l"/>
            <a:r>
              <a:rPr lang="en-US" sz="4000" b="0" i="0" u="none" strike="noStrike" baseline="0" dirty="0">
                <a:latin typeface="CMR10"/>
              </a:rPr>
              <a:t>digital representations of physical shelves.</a:t>
            </a:r>
          </a:p>
          <a:p>
            <a:pPr algn="l"/>
            <a:r>
              <a:rPr lang="en-US" sz="4000" b="0" i="0" u="none" strike="noStrike" baseline="0" dirty="0">
                <a:latin typeface="CMR10"/>
              </a:rPr>
              <a:t>Furthermore, in the case of observational and eld experiment studies, the researcher needs access to shelf position data.</a:t>
            </a:r>
          </a:p>
          <a:p>
            <a:pPr algn="l"/>
            <a:r>
              <a:rPr lang="en-US" sz="4000" b="0" i="0" u="none" strike="noStrike" baseline="0" dirty="0">
                <a:latin typeface="CMR10"/>
              </a:rPr>
              <a:t>In prior empirical research this has been done by relying on planograms (e.g., </a:t>
            </a:r>
            <a:r>
              <a:rPr lang="en-US" sz="4000" b="0" i="0" u="none" strike="noStrike" baseline="0" dirty="0" err="1">
                <a:latin typeface="CMR10"/>
              </a:rPr>
              <a:t>Dreze</a:t>
            </a:r>
            <a:r>
              <a:rPr lang="en-US" sz="4000" b="0" i="0" u="none" strike="noStrike" baseline="0" dirty="0">
                <a:latin typeface="CMR10"/>
              </a:rPr>
              <a:t> et al. 1994) or physical audits (</a:t>
            </a:r>
            <a:r>
              <a:rPr lang="en-US" sz="4000" b="0" i="0" u="none" strike="noStrike" baseline="0" dirty="0" err="1">
                <a:latin typeface="CMR10"/>
              </a:rPr>
              <a:t>e.g.,Frank</a:t>
            </a:r>
            <a:endParaRPr lang="en-US" sz="4000" b="0" i="0" u="none" strike="noStrike" baseline="0" dirty="0">
              <a:latin typeface="CMR10"/>
            </a:endParaRPr>
          </a:p>
          <a:p>
            <a:pPr algn="l"/>
            <a:r>
              <a:rPr lang="en-US" sz="4000" b="0" i="0" u="none" strike="noStrike" baseline="0" dirty="0">
                <a:latin typeface="CMR10"/>
              </a:rPr>
              <a:t>and Massy 1970). Unfortunately, planograms are subject to compliance issues (</a:t>
            </a:r>
            <a:r>
              <a:rPr lang="en-US" sz="4000" b="0" i="0" u="none" strike="noStrike" baseline="0" dirty="0" err="1">
                <a:latin typeface="CMR10"/>
              </a:rPr>
              <a:t>Skorupa</a:t>
            </a:r>
            <a:r>
              <a:rPr lang="en-US" sz="4000" b="0" i="0" u="none" strike="noStrike" baseline="0" dirty="0">
                <a:latin typeface="CMR10"/>
              </a:rPr>
              <a:t> 2013). Indeed, in conversations</a:t>
            </a:r>
          </a:p>
          <a:p>
            <a:pPr algn="l"/>
            <a:r>
              <a:rPr lang="en-US" sz="4000" b="0" i="0" u="none" strike="noStrike" baseline="0" dirty="0">
                <a:latin typeface="CMR10"/>
              </a:rPr>
              <a:t>with practitioners, they indicate that planograms are changed with very low frequency (e.g., less often than once a year)</a:t>
            </a:r>
          </a:p>
          <a:p>
            <a:pPr algn="l"/>
            <a:r>
              <a:rPr lang="en-US" sz="4000" b="0" i="0" u="none" strike="noStrike" baseline="0" dirty="0">
                <a:latin typeface="CMR10"/>
              </a:rPr>
              <a:t>and that compliance decreases sharply after the </a:t>
            </a:r>
            <a:r>
              <a:rPr lang="en-US" sz="4000" b="0" i="0" u="none" strike="noStrike" baseline="0" dirty="0" err="1">
                <a:latin typeface="CMR10"/>
              </a:rPr>
              <a:t>rst</a:t>
            </a:r>
            <a:r>
              <a:rPr lang="en-US" sz="4000" b="0" i="0" u="none" strike="noStrike" baseline="0" dirty="0">
                <a:latin typeface="CMR10"/>
              </a:rPr>
              <a:t> weeks of implementing a new planogram. Regarding physical audits,</a:t>
            </a:r>
          </a:p>
          <a:p>
            <a:pPr algn="l"/>
            <a:r>
              <a:rPr lang="en-US" sz="4000" b="0" i="0" u="none" strike="noStrike" baseline="0" dirty="0">
                <a:latin typeface="CMR10"/>
              </a:rPr>
              <a:t>their implementation requires numerous labor hours, particularly if the study involves multiple stores, product categories and</a:t>
            </a:r>
          </a:p>
          <a:p>
            <a:pPr algn="l"/>
            <a:r>
              <a:rPr lang="en-US" sz="4000" b="0" i="0" u="none" strike="noStrike" baseline="0" dirty="0">
                <a:latin typeface="CMR10"/>
              </a:rPr>
              <a:t>periods and they are prone to coding errors.</a:t>
            </a:r>
          </a:p>
          <a:p>
            <a:pPr algn="l"/>
            <a:endParaRPr lang="en-US" sz="4000" b="0" i="0" u="none" strike="noStrike" baseline="0" dirty="0">
              <a:latin typeface="CMR10"/>
            </a:endParaRPr>
          </a:p>
          <a:p>
            <a:pPr algn="l"/>
            <a:endParaRPr lang="en-US" sz="4000" b="0" i="0" u="none" strike="noStrike" baseline="0" dirty="0">
              <a:latin typeface="CMR10"/>
            </a:endParaRPr>
          </a:p>
          <a:p>
            <a:pPr algn="l"/>
            <a:r>
              <a:rPr lang="en-US" sz="4000" b="0" i="0" u="none" strike="noStrike" baseline="0" dirty="0">
                <a:latin typeface="CMR10"/>
              </a:rPr>
              <a:t>Accordingly, this research will make four contributions to the literature. First, it proposes a methodology for the estimation</a:t>
            </a:r>
          </a:p>
          <a:p>
            <a:pPr algn="l"/>
            <a:r>
              <a:rPr lang="en-US" sz="4000" b="0" i="0" u="none" strike="noStrike" baseline="0" dirty="0">
                <a:latin typeface="CMR10"/>
              </a:rPr>
              <a:t>of the impact of product position on the performance of a product without the need of implementing experiments, and hence</a:t>
            </a:r>
          </a:p>
          <a:p>
            <a:pPr algn="l"/>
            <a:r>
              <a:rPr lang="en-US" sz="4000" b="0" i="0" u="none" strike="noStrike" baseline="0" dirty="0">
                <a:latin typeface="CMR10"/>
              </a:rPr>
              <a:t>taking advantage of data available to retailers and its providers. Second, from a substantive perspective, it will test and</a:t>
            </a:r>
          </a:p>
          <a:p>
            <a:pPr algn="l"/>
            <a:r>
              <a:rPr lang="en-US" sz="4000" b="0" i="0" u="none" strike="noStrike" baseline="0" dirty="0">
                <a:latin typeface="CMR10"/>
              </a:rPr>
              <a:t>validate hypotheses described in the next section about the impact of shelf position on sales that are motivated by vision</a:t>
            </a:r>
          </a:p>
          <a:p>
            <a:pPr algn="l"/>
            <a:r>
              <a:rPr lang="en-US" sz="4000" b="0" i="0" u="none" strike="noStrike" baseline="0" dirty="0">
                <a:latin typeface="CMR10"/>
              </a:rPr>
              <a:t>research and studies of shopping trajectories inside retail stores. Third, in contrast with previous studies, we will be able</a:t>
            </a:r>
          </a:p>
          <a:p>
            <a:pPr algn="l"/>
            <a:r>
              <a:rPr lang="en-US" sz="4000" b="0" i="0" u="none" strike="noStrike" baseline="0" dirty="0">
                <a:latin typeface="CMR10"/>
              </a:rPr>
              <a:t>to account for on-shelf stockouts when measuring the impact of product position on sales. Fourth, the substantive insights</a:t>
            </a:r>
          </a:p>
          <a:p>
            <a:pPr algn="l"/>
            <a:r>
              <a:rPr lang="en-US" sz="4000" b="0" i="0" u="none" strike="noStrike" baseline="0" dirty="0">
                <a:latin typeface="CMR10"/>
              </a:rPr>
              <a:t>from this research will be useful for other researchers interested in the development of algorithms for shelf space optimization.</a:t>
            </a:r>
          </a:p>
          <a:p>
            <a:pPr algn="l"/>
            <a:r>
              <a:rPr lang="en-US" sz="4000" b="0" i="0" u="none" strike="noStrike" baseline="0" dirty="0">
                <a:latin typeface="CMR10"/>
              </a:rPr>
              <a:t>These algorithms require knowledge of the relationship between shelf space and position on product demand.</a:t>
            </a:r>
          </a:p>
          <a:p>
            <a:pPr algn="l"/>
            <a:endParaRPr lang="en-US" sz="4000" b="0" i="0" u="none" strike="noStrike" baseline="0" dirty="0">
              <a:latin typeface="CMR10"/>
            </a:endParaRPr>
          </a:p>
          <a:p>
            <a:pPr algn="l"/>
            <a:endParaRPr lang="en-US" sz="4000" b="0" i="0" u="none" strike="noStrike" baseline="0" dirty="0">
              <a:latin typeface="CMR10"/>
            </a:endParaRPr>
          </a:p>
          <a:p>
            <a:pPr algn="l"/>
            <a:endParaRPr lang="en-US" sz="4000" b="0" i="0" u="none" strike="noStrike" baseline="0" dirty="0">
              <a:latin typeface="CMR10"/>
            </a:endParaRPr>
          </a:p>
          <a:p>
            <a:pPr algn="l"/>
            <a:endParaRPr lang="en-US" sz="4000" b="0" i="0" u="none" strike="noStrike" baseline="0" dirty="0">
              <a:latin typeface="CMR10"/>
            </a:endParaRPr>
          </a:p>
          <a:p>
            <a:pPr marL="0" lvl="0" indent="0" algn="l" rtl="0">
              <a:lnSpc>
                <a:spcPct val="100000"/>
              </a:lnSpc>
              <a:spcBef>
                <a:spcPts val="0"/>
              </a:spcBef>
              <a:spcAft>
                <a:spcPts val="0"/>
              </a:spcAft>
              <a:buSzPts val="1400"/>
              <a:buNone/>
            </a:pPr>
            <a:endParaRPr dirty="0"/>
          </a:p>
        </p:txBody>
      </p:sp>
      <p:sp>
        <p:nvSpPr>
          <p:cNvPr id="94" name="Google Shape;9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CL"/>
              <a:t>11</a:t>
            </a:fld>
            <a:endParaRPr/>
          </a:p>
        </p:txBody>
      </p:sp>
    </p:spTree>
    <p:extLst>
      <p:ext uri="{BB962C8B-B14F-4D97-AF65-F5344CB8AC3E}">
        <p14:creationId xmlns:p14="http://schemas.microsoft.com/office/powerpoint/2010/main" val="1031891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sz="4000" b="0" i="0" u="none" strike="noStrike" baseline="0" dirty="0">
                <a:latin typeface="CMR10"/>
              </a:rPr>
              <a:t>Existing research related to the impact of shelf position on sales can be classified into three main streams: observational</a:t>
            </a:r>
          </a:p>
          <a:p>
            <a:pPr algn="l"/>
            <a:r>
              <a:rPr lang="en-US" sz="4000" b="0" i="0" u="none" strike="noStrike" baseline="0" dirty="0">
                <a:latin typeface="CMR10"/>
              </a:rPr>
              <a:t>approaches (e.g., Frank and Massy 1970; </a:t>
            </a:r>
            <a:r>
              <a:rPr lang="en-US" sz="4000" b="0" i="0" u="none" strike="noStrike" baseline="0" dirty="0" err="1">
                <a:latin typeface="CMR10"/>
              </a:rPr>
              <a:t>Desmet</a:t>
            </a:r>
            <a:r>
              <a:rPr lang="en-US" sz="4000" b="0" i="0" u="none" strike="noStrike" baseline="0" dirty="0">
                <a:latin typeface="CMR10"/>
              </a:rPr>
              <a:t> and </a:t>
            </a:r>
            <a:r>
              <a:rPr lang="en-US" sz="4000" b="0" i="0" u="none" strike="noStrike" baseline="0" dirty="0" err="1">
                <a:latin typeface="CMR10"/>
              </a:rPr>
              <a:t>Renaudin</a:t>
            </a:r>
            <a:r>
              <a:rPr lang="en-US" sz="4000" b="0" i="0" u="none" strike="noStrike" baseline="0" dirty="0">
                <a:latin typeface="CMR10"/>
              </a:rPr>
              <a:t> 1998), eld experiments (</a:t>
            </a:r>
            <a:r>
              <a:rPr lang="en-US" sz="4000" b="0" i="0" u="none" strike="noStrike" baseline="0" dirty="0" err="1">
                <a:latin typeface="CMR10"/>
              </a:rPr>
              <a:t>Curhan</a:t>
            </a:r>
            <a:r>
              <a:rPr lang="en-US" sz="4000" b="0" i="0" u="none" strike="noStrike" baseline="0" dirty="0">
                <a:latin typeface="CMR10"/>
              </a:rPr>
              <a:t> 1972; </a:t>
            </a:r>
            <a:r>
              <a:rPr lang="en-US" sz="4000" b="0" i="0" u="none" strike="noStrike" baseline="0" dirty="0" err="1">
                <a:latin typeface="CMR10"/>
              </a:rPr>
              <a:t>Dreze</a:t>
            </a:r>
            <a:r>
              <a:rPr lang="en-US" sz="4000" b="0" i="0" u="none" strike="noStrike" baseline="0" dirty="0">
                <a:latin typeface="CMR10"/>
              </a:rPr>
              <a:t> et al. 1994)</a:t>
            </a:r>
          </a:p>
          <a:p>
            <a:pPr algn="l"/>
            <a:r>
              <a:rPr lang="en-US" sz="4000" b="0" i="0" u="none" strike="noStrike" baseline="0" dirty="0">
                <a:latin typeface="CMR10"/>
              </a:rPr>
              <a:t>and laboratory experiments (e.g., </a:t>
            </a:r>
            <a:r>
              <a:rPr lang="en-US" sz="4000" b="0" i="0" u="none" strike="noStrike" baseline="0" dirty="0" err="1">
                <a:latin typeface="CMR10"/>
              </a:rPr>
              <a:t>Chandon</a:t>
            </a:r>
            <a:r>
              <a:rPr lang="en-US" sz="4000" b="0" i="0" u="none" strike="noStrike" baseline="0" dirty="0">
                <a:latin typeface="CMR10"/>
              </a:rPr>
              <a:t> et al. 2009). In terms of observational research, one of the </a:t>
            </a:r>
            <a:r>
              <a:rPr lang="en-US" sz="4000" b="0" i="0" u="none" strike="noStrike" baseline="0" dirty="0" err="1">
                <a:latin typeface="CMR10"/>
              </a:rPr>
              <a:t>rst</a:t>
            </a:r>
            <a:r>
              <a:rPr lang="en-US" sz="4000" b="0" i="0" u="none" strike="noStrike" baseline="0" dirty="0">
                <a:latin typeface="CMR10"/>
              </a:rPr>
              <a:t> examples of this</a:t>
            </a:r>
          </a:p>
          <a:p>
            <a:pPr algn="l"/>
            <a:r>
              <a:rPr lang="en-US" sz="4000" b="0" i="0" u="none" strike="noStrike" baseline="0" dirty="0">
                <a:latin typeface="CMR10"/>
              </a:rPr>
              <a:t>approach is given by Frank and Massy (1970), who study the role of vertical position on sales for three sizes of the seven</a:t>
            </a:r>
          </a:p>
          <a:p>
            <a:pPr algn="l"/>
            <a:r>
              <a:rPr lang="en-US" sz="4000" b="0" i="0" u="none" strike="noStrike" baseline="0" dirty="0">
                <a:latin typeface="CMR10"/>
              </a:rPr>
              <a:t>highest volume brands within a single product category. They used data from 30 stores which were manually collected via</a:t>
            </a:r>
          </a:p>
          <a:p>
            <a:pPr algn="l"/>
            <a:r>
              <a:rPr lang="en-US" sz="4000" b="0" i="0" u="none" strike="noStrike" baseline="0" dirty="0">
                <a:latin typeface="CMR10"/>
              </a:rPr>
              <a:t>store audits. The authors performed a cross-sectional analysis and concluded that shelf level has an extremely modest </a:t>
            </a:r>
            <a:r>
              <a:rPr lang="en-US" sz="4000" b="0" i="0" u="none" strike="noStrike" baseline="0" dirty="0" err="1">
                <a:latin typeface="CMR10"/>
              </a:rPr>
              <a:t>eect</a:t>
            </a:r>
            <a:endParaRPr lang="en-US" sz="4000" b="0" i="0" u="none" strike="noStrike" baseline="0" dirty="0">
              <a:latin typeface="CMR10"/>
            </a:endParaRPr>
          </a:p>
          <a:p>
            <a:pPr algn="l"/>
            <a:r>
              <a:rPr lang="en-US" sz="4000" b="0" i="0" u="none" strike="noStrike" baseline="0" dirty="0">
                <a:latin typeface="CMR10"/>
              </a:rPr>
              <a:t>on sales of this product, if any at all. Regarding eld experiments, </a:t>
            </a:r>
            <a:r>
              <a:rPr lang="en-US" sz="4000" b="0" i="0" u="none" strike="noStrike" baseline="0" dirty="0" err="1">
                <a:latin typeface="CMR10"/>
              </a:rPr>
              <a:t>Dreze</a:t>
            </a:r>
            <a:r>
              <a:rPr lang="en-US" sz="4000" b="0" i="0" u="none" strike="noStrike" baseline="0" dirty="0">
                <a:latin typeface="CMR10"/>
              </a:rPr>
              <a:t> et al. 1994 implemented planogram changes across 60</a:t>
            </a:r>
          </a:p>
          <a:p>
            <a:pPr algn="l"/>
            <a:r>
              <a:rPr lang="en-US" sz="4000" b="0" i="0" u="none" strike="noStrike" baseline="0" dirty="0">
                <a:latin typeface="CMR10"/>
              </a:rPr>
              <a:t>stores. One of the conclusions from this study is that vertical position changes lead to stronger changes in sales than horizontal</a:t>
            </a:r>
          </a:p>
          <a:p>
            <a:pPr algn="l"/>
            <a:r>
              <a:rPr lang="en-US" sz="4000" b="0" i="0" u="none" strike="noStrike" baseline="0" dirty="0">
                <a:latin typeface="CMR10"/>
              </a:rPr>
              <a:t>position </a:t>
            </a:r>
            <a:r>
              <a:rPr lang="en-US" sz="4000" b="0" i="0" u="none" strike="noStrike" baseline="0" dirty="0" err="1">
                <a:latin typeface="CMR10"/>
              </a:rPr>
              <a:t>modications</a:t>
            </a:r>
            <a:r>
              <a:rPr lang="en-US" sz="4000" b="0" i="0" u="none" strike="noStrike" baseline="0" dirty="0">
                <a:latin typeface="CMR10"/>
              </a:rPr>
              <a:t>. Finally, </a:t>
            </a:r>
            <a:r>
              <a:rPr lang="en-US" sz="4000" b="0" i="0" u="none" strike="noStrike" baseline="0" dirty="0" err="1">
                <a:latin typeface="CMR10"/>
              </a:rPr>
              <a:t>Chandon</a:t>
            </a:r>
            <a:r>
              <a:rPr lang="en-US" sz="4000" b="0" i="0" u="none" strike="noStrike" baseline="0" dirty="0">
                <a:latin typeface="CMR10"/>
              </a:rPr>
              <a:t> et al. (2009) use an eye-tracking laboratory experiment and </a:t>
            </a:r>
            <a:r>
              <a:rPr lang="en-US" sz="4000" b="0" i="0" u="none" strike="noStrike" baseline="0" dirty="0" err="1">
                <a:latin typeface="CMR10"/>
              </a:rPr>
              <a:t>nd</a:t>
            </a:r>
            <a:r>
              <a:rPr lang="en-US" sz="4000" b="0" i="0" u="none" strike="noStrike" baseline="0" dirty="0">
                <a:latin typeface="CMR10"/>
              </a:rPr>
              <a:t> that products in</a:t>
            </a:r>
          </a:p>
          <a:p>
            <a:pPr algn="l"/>
            <a:r>
              <a:rPr lang="en-US" sz="4000" b="0" i="0" u="none" strike="noStrike" baseline="0" dirty="0">
                <a:latin typeface="CMR10"/>
              </a:rPr>
              <a:t>top- and middle-shelf positions gain more attention than low-shelf positions; however, only top-shelf positions exhibit gains in</a:t>
            </a:r>
          </a:p>
          <a:p>
            <a:pPr algn="l"/>
            <a:r>
              <a:rPr lang="en-US" sz="4000" b="0" i="0" u="none" strike="noStrike" baseline="0" dirty="0">
                <a:latin typeface="CMR10"/>
              </a:rPr>
              <a:t>terms of brand evaluation.</a:t>
            </a:r>
          </a:p>
          <a:p>
            <a:pPr algn="l"/>
            <a:r>
              <a:rPr lang="en-US" sz="4000" b="0" i="0" u="none" strike="noStrike" baseline="0" dirty="0">
                <a:latin typeface="CMR10"/>
              </a:rPr>
              <a:t>Each of these three types of approaches has some limitations. Observational studies are typically not well suited to make</a:t>
            </a:r>
          </a:p>
          <a:p>
            <a:pPr algn="l"/>
            <a:r>
              <a:rPr lang="en-US" sz="4000" b="0" i="0" u="none" strike="noStrike" baseline="0" dirty="0">
                <a:latin typeface="CMR10"/>
              </a:rPr>
              <a:t>causal inferences (e.g., to verify whether shifting a product from the bottom to the top shelf leads to an increase in sales).</a:t>
            </a:r>
          </a:p>
          <a:p>
            <a:pPr algn="l"/>
            <a:r>
              <a:rPr lang="en-US" sz="4000" b="0" i="0" u="none" strike="noStrike" baseline="0" dirty="0">
                <a:latin typeface="CMR10"/>
              </a:rPr>
              <a:t>These methods instead can be quite </a:t>
            </a:r>
            <a:r>
              <a:rPr lang="en-US" sz="4000" b="0" i="0" u="none" strike="noStrike" baseline="0" dirty="0" err="1">
                <a:latin typeface="CMR10"/>
              </a:rPr>
              <a:t>eective</a:t>
            </a:r>
            <a:r>
              <a:rPr lang="en-US" sz="4000" b="0" i="0" u="none" strike="noStrike" baseline="0" dirty="0">
                <a:latin typeface="CMR10"/>
              </a:rPr>
              <a:t> at detecting correlations or associations instead of causal relationships between</a:t>
            </a:r>
          </a:p>
          <a:p>
            <a:pPr algn="l"/>
            <a:r>
              <a:rPr lang="en-US" sz="4000" b="0" i="0" u="none" strike="noStrike" baseline="0" dirty="0">
                <a:latin typeface="CMR10"/>
              </a:rPr>
              <a:t>variables. Field experiments require the retailer to agree to make changes to planograms for some products in some stores for</a:t>
            </a:r>
          </a:p>
          <a:p>
            <a:pPr algn="l"/>
            <a:r>
              <a:rPr lang="en-US" sz="4000" b="0" i="0" u="none" strike="noStrike" baseline="0" dirty="0">
                <a:latin typeface="CMR10"/>
              </a:rPr>
              <a:t>a </a:t>
            </a:r>
            <a:r>
              <a:rPr lang="en-US" sz="4000" b="0" i="0" u="none" strike="noStrike" baseline="0" dirty="0" err="1">
                <a:latin typeface="CMR10"/>
              </a:rPr>
              <a:t>suciently</a:t>
            </a:r>
            <a:r>
              <a:rPr lang="en-US" sz="4000" b="0" i="0" u="none" strike="noStrike" baseline="0" dirty="0">
                <a:latin typeface="CMR10"/>
              </a:rPr>
              <a:t> long period of time. Finally, laboratory experiments achieve high levels of internal validity but typically rely on</a:t>
            </a:r>
          </a:p>
          <a:p>
            <a:pPr algn="l"/>
            <a:r>
              <a:rPr lang="en-US" sz="4000" b="0" i="0" u="none" strike="noStrike" baseline="0" dirty="0">
                <a:latin typeface="CMR10"/>
              </a:rPr>
              <a:t>digital representations of physical shelves.</a:t>
            </a:r>
          </a:p>
          <a:p>
            <a:pPr algn="l"/>
            <a:r>
              <a:rPr lang="en-US" sz="4000" b="0" i="0" u="none" strike="noStrike" baseline="0" dirty="0">
                <a:latin typeface="CMR10"/>
              </a:rPr>
              <a:t>Furthermore, in the case of observational and eld experiment studies, the researcher needs access to shelf position data.</a:t>
            </a:r>
          </a:p>
          <a:p>
            <a:pPr algn="l"/>
            <a:r>
              <a:rPr lang="en-US" sz="4000" b="0" i="0" u="none" strike="noStrike" baseline="0" dirty="0">
                <a:latin typeface="CMR10"/>
              </a:rPr>
              <a:t>In prior empirical research this has been done by relying on planograms (e.g., </a:t>
            </a:r>
            <a:r>
              <a:rPr lang="en-US" sz="4000" b="0" i="0" u="none" strike="noStrike" baseline="0" dirty="0" err="1">
                <a:latin typeface="CMR10"/>
              </a:rPr>
              <a:t>Dreze</a:t>
            </a:r>
            <a:r>
              <a:rPr lang="en-US" sz="4000" b="0" i="0" u="none" strike="noStrike" baseline="0" dirty="0">
                <a:latin typeface="CMR10"/>
              </a:rPr>
              <a:t> et al. 1994) or physical audits (</a:t>
            </a:r>
            <a:r>
              <a:rPr lang="en-US" sz="4000" b="0" i="0" u="none" strike="noStrike" baseline="0" dirty="0" err="1">
                <a:latin typeface="CMR10"/>
              </a:rPr>
              <a:t>e.g.,Frank</a:t>
            </a:r>
            <a:endParaRPr lang="en-US" sz="4000" b="0" i="0" u="none" strike="noStrike" baseline="0" dirty="0">
              <a:latin typeface="CMR10"/>
            </a:endParaRPr>
          </a:p>
          <a:p>
            <a:pPr algn="l"/>
            <a:r>
              <a:rPr lang="en-US" sz="4000" b="0" i="0" u="none" strike="noStrike" baseline="0" dirty="0">
                <a:latin typeface="CMR10"/>
              </a:rPr>
              <a:t>and Massy 1970). Unfortunately, planograms are subject to compliance issues (</a:t>
            </a:r>
            <a:r>
              <a:rPr lang="en-US" sz="4000" b="0" i="0" u="none" strike="noStrike" baseline="0" dirty="0" err="1">
                <a:latin typeface="CMR10"/>
              </a:rPr>
              <a:t>Skorupa</a:t>
            </a:r>
            <a:r>
              <a:rPr lang="en-US" sz="4000" b="0" i="0" u="none" strike="noStrike" baseline="0" dirty="0">
                <a:latin typeface="CMR10"/>
              </a:rPr>
              <a:t> 2013). Indeed, in conversations</a:t>
            </a:r>
          </a:p>
          <a:p>
            <a:pPr algn="l"/>
            <a:r>
              <a:rPr lang="en-US" sz="4000" b="0" i="0" u="none" strike="noStrike" baseline="0" dirty="0">
                <a:latin typeface="CMR10"/>
              </a:rPr>
              <a:t>with practitioners, they indicate that planograms are changed with very low frequency (e.g., less often than once a year)</a:t>
            </a:r>
          </a:p>
          <a:p>
            <a:pPr algn="l"/>
            <a:r>
              <a:rPr lang="en-US" sz="4000" b="0" i="0" u="none" strike="noStrike" baseline="0" dirty="0">
                <a:latin typeface="CMR10"/>
              </a:rPr>
              <a:t>and that compliance decreases sharply after the </a:t>
            </a:r>
            <a:r>
              <a:rPr lang="en-US" sz="4000" b="0" i="0" u="none" strike="noStrike" baseline="0" dirty="0" err="1">
                <a:latin typeface="CMR10"/>
              </a:rPr>
              <a:t>rst</a:t>
            </a:r>
            <a:r>
              <a:rPr lang="en-US" sz="4000" b="0" i="0" u="none" strike="noStrike" baseline="0" dirty="0">
                <a:latin typeface="CMR10"/>
              </a:rPr>
              <a:t> weeks of implementing a new planogram. Regarding physical audits,</a:t>
            </a:r>
          </a:p>
          <a:p>
            <a:pPr algn="l"/>
            <a:r>
              <a:rPr lang="en-US" sz="4000" b="0" i="0" u="none" strike="noStrike" baseline="0" dirty="0">
                <a:latin typeface="CMR10"/>
              </a:rPr>
              <a:t>their implementation requires numerous labor hours, particularly if the study involves multiple stores, product categories and</a:t>
            </a:r>
          </a:p>
          <a:p>
            <a:pPr algn="l"/>
            <a:r>
              <a:rPr lang="en-US" sz="4000" b="0" i="0" u="none" strike="noStrike" baseline="0" dirty="0">
                <a:latin typeface="CMR10"/>
              </a:rPr>
              <a:t>periods and they are prone to coding errors.</a:t>
            </a:r>
          </a:p>
          <a:p>
            <a:pPr algn="l"/>
            <a:endParaRPr lang="en-US" sz="4000" b="0" i="0" u="none" strike="noStrike" baseline="0" dirty="0">
              <a:latin typeface="CMR10"/>
            </a:endParaRPr>
          </a:p>
          <a:p>
            <a:pPr algn="l"/>
            <a:endParaRPr lang="en-US" sz="4000" b="0" i="0" u="none" strike="noStrike" baseline="0" dirty="0">
              <a:latin typeface="CMR10"/>
            </a:endParaRPr>
          </a:p>
          <a:p>
            <a:pPr algn="l"/>
            <a:r>
              <a:rPr lang="en-US" sz="4000" b="0" i="0" u="none" strike="noStrike" baseline="0" dirty="0">
                <a:latin typeface="CMR10"/>
              </a:rPr>
              <a:t>Accordingly, this research will make four contributions to the literature. First, it proposes a methodology for the estimation</a:t>
            </a:r>
          </a:p>
          <a:p>
            <a:pPr algn="l"/>
            <a:r>
              <a:rPr lang="en-US" sz="4000" b="0" i="0" u="none" strike="noStrike" baseline="0" dirty="0">
                <a:latin typeface="CMR10"/>
              </a:rPr>
              <a:t>of the impact of product position on the performance of a product without the need of implementing experiments, and hence</a:t>
            </a:r>
          </a:p>
          <a:p>
            <a:pPr algn="l"/>
            <a:r>
              <a:rPr lang="en-US" sz="4000" b="0" i="0" u="none" strike="noStrike" baseline="0" dirty="0">
                <a:latin typeface="CMR10"/>
              </a:rPr>
              <a:t>taking advantage of data available to retailers and its providers. Second, from a substantive perspective, it will test and</a:t>
            </a:r>
          </a:p>
          <a:p>
            <a:pPr algn="l"/>
            <a:r>
              <a:rPr lang="en-US" sz="4000" b="0" i="0" u="none" strike="noStrike" baseline="0" dirty="0">
                <a:latin typeface="CMR10"/>
              </a:rPr>
              <a:t>validate hypotheses described in the next section about the impact of shelf position on sales that are motivated by vision</a:t>
            </a:r>
          </a:p>
          <a:p>
            <a:pPr algn="l"/>
            <a:r>
              <a:rPr lang="en-US" sz="4000" b="0" i="0" u="none" strike="noStrike" baseline="0" dirty="0">
                <a:latin typeface="CMR10"/>
              </a:rPr>
              <a:t>research and studies of shopping trajectories inside retail stores. Third, in contrast with previous studies, we will be able</a:t>
            </a:r>
          </a:p>
          <a:p>
            <a:pPr algn="l"/>
            <a:r>
              <a:rPr lang="en-US" sz="4000" b="0" i="0" u="none" strike="noStrike" baseline="0" dirty="0">
                <a:latin typeface="CMR10"/>
              </a:rPr>
              <a:t>to account for on-shelf stockouts when measuring the impact of product position on sales. Fourth, the substantive insights</a:t>
            </a:r>
          </a:p>
          <a:p>
            <a:pPr algn="l"/>
            <a:r>
              <a:rPr lang="en-US" sz="4000" b="0" i="0" u="none" strike="noStrike" baseline="0" dirty="0">
                <a:latin typeface="CMR10"/>
              </a:rPr>
              <a:t>from this research will be useful for other researchers interested in the development of algorithms for shelf space optimization.</a:t>
            </a:r>
          </a:p>
          <a:p>
            <a:pPr algn="l"/>
            <a:r>
              <a:rPr lang="en-US" sz="4000" b="0" i="0" u="none" strike="noStrike" baseline="0" dirty="0">
                <a:latin typeface="CMR10"/>
              </a:rPr>
              <a:t>These algorithms require knowledge of the relationship between shelf space and position on product demand.</a:t>
            </a:r>
          </a:p>
          <a:p>
            <a:pPr algn="l"/>
            <a:endParaRPr lang="en-US" sz="4000" b="0" i="0" u="none" strike="noStrike" baseline="0" dirty="0">
              <a:latin typeface="CMR10"/>
            </a:endParaRPr>
          </a:p>
          <a:p>
            <a:pPr algn="l"/>
            <a:endParaRPr lang="en-US" sz="4000" b="0" i="0" u="none" strike="noStrike" baseline="0" dirty="0">
              <a:latin typeface="CMR10"/>
            </a:endParaRPr>
          </a:p>
          <a:p>
            <a:pPr algn="l"/>
            <a:endParaRPr lang="en-US" sz="4000" b="0" i="0" u="none" strike="noStrike" baseline="0" dirty="0">
              <a:latin typeface="CMR10"/>
            </a:endParaRPr>
          </a:p>
          <a:p>
            <a:pPr algn="l"/>
            <a:endParaRPr lang="en-US" sz="4000" b="0" i="0" u="none" strike="noStrike" baseline="0" dirty="0">
              <a:latin typeface="CMR10"/>
            </a:endParaRPr>
          </a:p>
          <a:p>
            <a:pPr marL="0" lvl="0" indent="0" algn="l" rtl="0">
              <a:lnSpc>
                <a:spcPct val="100000"/>
              </a:lnSpc>
              <a:spcBef>
                <a:spcPts val="0"/>
              </a:spcBef>
              <a:spcAft>
                <a:spcPts val="0"/>
              </a:spcAft>
              <a:buSzPts val="1400"/>
              <a:buNone/>
            </a:pPr>
            <a:endParaRPr dirty="0"/>
          </a:p>
        </p:txBody>
      </p:sp>
      <p:sp>
        <p:nvSpPr>
          <p:cNvPr id="94" name="Google Shape;9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CL"/>
              <a:t>12</a:t>
            </a:fld>
            <a:endParaRPr/>
          </a:p>
        </p:txBody>
      </p:sp>
    </p:spTree>
    <p:extLst>
      <p:ext uri="{BB962C8B-B14F-4D97-AF65-F5344CB8AC3E}">
        <p14:creationId xmlns:p14="http://schemas.microsoft.com/office/powerpoint/2010/main" val="1710565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46682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d7b6b07b3d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gd7b6b07b3d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6410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d7b6b07b3d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gd7b6b07b3d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2975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357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CL"/>
              <a:t>17</a:t>
            </a:fld>
            <a:endParaRPr/>
          </a:p>
        </p:txBody>
      </p:sp>
    </p:spTree>
    <p:extLst>
      <p:ext uri="{BB962C8B-B14F-4D97-AF65-F5344CB8AC3E}">
        <p14:creationId xmlns:p14="http://schemas.microsoft.com/office/powerpoint/2010/main" val="1576461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CL"/>
              <a:t>18</a:t>
            </a:fld>
            <a:endParaRPr/>
          </a:p>
        </p:txBody>
      </p:sp>
    </p:spTree>
    <p:extLst>
      <p:ext uri="{BB962C8B-B14F-4D97-AF65-F5344CB8AC3E}">
        <p14:creationId xmlns:p14="http://schemas.microsoft.com/office/powerpoint/2010/main" val="4292993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d7b6b07b3d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231 unique products</a:t>
            </a:r>
            <a:endParaRPr dirty="0"/>
          </a:p>
        </p:txBody>
      </p:sp>
      <p:sp>
        <p:nvSpPr>
          <p:cNvPr id="184" name="Google Shape;184;gd7b6b07b3d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78904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CL"/>
              <a:t>2</a:t>
            </a:fld>
            <a:endParaRPr/>
          </a:p>
        </p:txBody>
      </p:sp>
    </p:spTree>
    <p:extLst>
      <p:ext uri="{BB962C8B-B14F-4D97-AF65-F5344CB8AC3E}">
        <p14:creationId xmlns:p14="http://schemas.microsoft.com/office/powerpoint/2010/main" val="3390410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d7b6b07b3d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gd7b6b07b3d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32016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d7b6b07b3d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gd7b6b07b3d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32734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9" name="Google Shape;249;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CL"/>
              <a:t>23</a:t>
            </a:fld>
            <a:endParaRPr/>
          </a:p>
        </p:txBody>
      </p:sp>
    </p:spTree>
    <p:extLst>
      <p:ext uri="{BB962C8B-B14F-4D97-AF65-F5344CB8AC3E}">
        <p14:creationId xmlns:p14="http://schemas.microsoft.com/office/powerpoint/2010/main" val="1549794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plot shows the</a:t>
            </a:r>
            <a:r>
              <a:rPr lang="en-US" baseline="0" dirty="0"/>
              <a:t> vertical position of a product on the shelf over time.</a:t>
            </a:r>
          </a:p>
          <a:p>
            <a:pPr marL="0" lvl="0" indent="0" algn="l" rtl="0">
              <a:lnSpc>
                <a:spcPct val="100000"/>
              </a:lnSpc>
              <a:spcBef>
                <a:spcPts val="0"/>
              </a:spcBef>
              <a:spcAft>
                <a:spcPts val="0"/>
              </a:spcAft>
              <a:buSzPts val="1400"/>
              <a:buNone/>
            </a:pPr>
            <a:r>
              <a:rPr lang="en-US" baseline="0" dirty="0"/>
              <a:t>We see that on day 8, the vertical position drops by approximately 30 centimeters or 12 inches.</a:t>
            </a:r>
          </a:p>
          <a:p>
            <a:pPr marL="0" lvl="0" indent="0" algn="l" rtl="0">
              <a:lnSpc>
                <a:spcPct val="100000"/>
              </a:lnSpc>
              <a:spcBef>
                <a:spcPts val="0"/>
              </a:spcBef>
              <a:spcAft>
                <a:spcPts val="0"/>
              </a:spcAft>
              <a:buSzPts val="1400"/>
              <a:buNone/>
            </a:pPr>
            <a:r>
              <a:rPr lang="en-US" baseline="0" dirty="0"/>
              <a:t>The plot on the right shows the same product but in another store, where its vertical position remained constant.</a:t>
            </a:r>
          </a:p>
          <a:p>
            <a:pPr marL="0" lvl="0" indent="0" algn="l" rtl="0">
              <a:lnSpc>
                <a:spcPct val="100000"/>
              </a:lnSpc>
              <a:spcBef>
                <a:spcPts val="0"/>
              </a:spcBef>
              <a:spcAft>
                <a:spcPts val="0"/>
              </a:spcAft>
              <a:buSzPts val="1400"/>
              <a:buNone/>
            </a:pPr>
            <a:r>
              <a:rPr lang="en-US" baseline="0" dirty="0"/>
              <a:t>We can consider this product in Store A as the treatment product, and the same product in store B as a control product.</a:t>
            </a:r>
          </a:p>
          <a:p>
            <a:pPr marL="0" lvl="0" indent="0" algn="l" rtl="0">
              <a:lnSpc>
                <a:spcPct val="100000"/>
              </a:lnSpc>
              <a:spcBef>
                <a:spcPts val="0"/>
              </a:spcBef>
              <a:spcAft>
                <a:spcPts val="0"/>
              </a:spcAft>
              <a:buSzPts val="1400"/>
              <a:buNone/>
            </a:pPr>
            <a:r>
              <a:rPr lang="en-US" baseline="0" dirty="0"/>
              <a:t>Our approach is based on identifying products like these, which experienced a change in their location in one store but not in another. And then compare their sales. </a:t>
            </a:r>
          </a:p>
          <a:p>
            <a:pPr marL="0" lvl="0" indent="0" algn="l" rtl="0">
              <a:lnSpc>
                <a:spcPct val="100000"/>
              </a:lnSpc>
              <a:spcBef>
                <a:spcPts val="0"/>
              </a:spcBef>
              <a:spcAft>
                <a:spcPts val="0"/>
              </a:spcAft>
              <a:buSzPts val="1400"/>
              <a:buNone/>
            </a:pPr>
            <a:r>
              <a:rPr lang="en-US" baseline="0" dirty="0"/>
              <a:t>When identifying these products, we also verify that their prices did not change. </a:t>
            </a:r>
          </a:p>
          <a:p>
            <a:pPr marL="0" lvl="0" indent="0" algn="l" rtl="0">
              <a:lnSpc>
                <a:spcPct val="100000"/>
              </a:lnSpc>
              <a:spcBef>
                <a:spcPts val="0"/>
              </a:spcBef>
              <a:spcAft>
                <a:spcPts val="0"/>
              </a:spcAft>
              <a:buSzPts val="1400"/>
              <a:buNone/>
            </a:pPr>
            <a:endParaRPr dirty="0"/>
          </a:p>
        </p:txBody>
      </p:sp>
      <p:sp>
        <p:nvSpPr>
          <p:cNvPr id="177" name="Google Shape;177;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CL"/>
              <a:t>24</a:t>
            </a:fld>
            <a:endParaRPr/>
          </a:p>
        </p:txBody>
      </p:sp>
    </p:spTree>
    <p:extLst>
      <p:ext uri="{BB962C8B-B14F-4D97-AF65-F5344CB8AC3E}">
        <p14:creationId xmlns:p14="http://schemas.microsoft.com/office/powerpoint/2010/main" val="1075055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9" name="Google Shape;249;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CL"/>
              <a:t>25</a:t>
            </a:fld>
            <a:endParaRPr/>
          </a:p>
        </p:txBody>
      </p:sp>
    </p:spTree>
    <p:extLst>
      <p:ext uri="{BB962C8B-B14F-4D97-AF65-F5344CB8AC3E}">
        <p14:creationId xmlns:p14="http://schemas.microsoft.com/office/powerpoint/2010/main" val="1072543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33698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a:extLst>
            <a:ext uri="{FF2B5EF4-FFF2-40B4-BE49-F238E27FC236}">
              <a16:creationId xmlns:a16="http://schemas.microsoft.com/office/drawing/2014/main" id="{4405AE61-44D1-FB31-55EC-80FA36FF713D}"/>
            </a:ext>
          </a:extLst>
        </p:cNvPr>
        <p:cNvGrpSpPr/>
        <p:nvPr/>
      </p:nvGrpSpPr>
      <p:grpSpPr>
        <a:xfrm>
          <a:off x="0" y="0"/>
          <a:ext cx="0" cy="0"/>
          <a:chOff x="0" y="0"/>
          <a:chExt cx="0" cy="0"/>
        </a:xfrm>
      </p:grpSpPr>
      <p:sp>
        <p:nvSpPr>
          <p:cNvPr id="283" name="Google Shape;283;p49:notes">
            <a:extLst>
              <a:ext uri="{FF2B5EF4-FFF2-40B4-BE49-F238E27FC236}">
                <a16:creationId xmlns:a16="http://schemas.microsoft.com/office/drawing/2014/main" id="{6688E22A-C4A3-FDDC-8F75-B94CBD1B508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p49:notes">
            <a:extLst>
              <a:ext uri="{FF2B5EF4-FFF2-40B4-BE49-F238E27FC236}">
                <a16:creationId xmlns:a16="http://schemas.microsoft.com/office/drawing/2014/main" id="{C3CC59F9-667A-E31C-757F-8F74712A442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5020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2492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d7b6b07b3d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gd7b6b07b3d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21279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d7b6b07b3d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Eye level between 57 and 70 inches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a:t>
            </a:r>
          </a:p>
          <a:p>
            <a:pPr marL="0" lvl="0" indent="0" algn="l" rtl="0">
              <a:lnSpc>
                <a:spcPct val="100000"/>
              </a:lnSpc>
              <a:spcBef>
                <a:spcPts val="0"/>
              </a:spcBef>
              <a:spcAft>
                <a:spcPts val="0"/>
              </a:spcAft>
              <a:buSzPts val="1400"/>
              <a:buNone/>
            </a:pPr>
            <a:r>
              <a:rPr lang="en-US" dirty="0"/>
              <a:t>US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Standing Height B 60.2” – 68.4” 64.8” – 73.5”</a:t>
            </a:r>
          </a:p>
          <a:p>
            <a:pPr marL="0" lvl="0" indent="0" algn="l" rtl="0">
              <a:lnSpc>
                <a:spcPct val="100000"/>
              </a:lnSpc>
              <a:spcBef>
                <a:spcPts val="0"/>
              </a:spcBef>
              <a:spcAft>
                <a:spcPts val="0"/>
              </a:spcAft>
              <a:buSzPts val="1400"/>
              <a:buNone/>
            </a:pPr>
            <a:r>
              <a:rPr lang="en-US" dirty="0"/>
              <a:t>Standing Eye Height C 56.9” – 65.0” 61.4” – 69.8”  =&gt; average between 56.9 and 69.8 = 63.4</a:t>
            </a:r>
          </a:p>
          <a:p>
            <a:pPr marL="0" lvl="0" indent="0" algn="l" rtl="0">
              <a:lnSpc>
                <a:spcPct val="100000"/>
              </a:lnSpc>
              <a:spcBef>
                <a:spcPts val="0"/>
              </a:spcBef>
              <a:spcAft>
                <a:spcPts val="0"/>
              </a:spcAft>
              <a:buSzPts val="1400"/>
              <a:buNone/>
            </a:pPr>
            <a:r>
              <a:rPr lang="en-US" dirty="0"/>
              <a:t>Chileans are 2 inches shorter</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https://ehs.oregonstate.edu/sites/ehs.oregonstate.edu/files/pdf/ergo/ergonomicsanddesignreferenceguidewhitepaper.pdf</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Page 7</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https://www.cdc.gov/nchs/fastats/body-measurements.htm (Accessed </a:t>
            </a:r>
            <a:r>
              <a:rPr lang="en-US" dirty="0" err="1"/>
              <a:t>feb</a:t>
            </a:r>
            <a:r>
              <a:rPr lang="en-US" dirty="0"/>
              <a:t> 9 2024, 5:01pm eastern)</a:t>
            </a:r>
          </a:p>
          <a:p>
            <a:pPr>
              <a:buFont typeface="Arial" panose="020B0604020202020204" pitchFamily="34" charset="0"/>
              <a:buChar char="•"/>
            </a:pPr>
            <a:r>
              <a:rPr lang="en-US" b="1" dirty="0"/>
              <a:t>Men:</a:t>
            </a:r>
            <a:br>
              <a:rPr lang="en-US" dirty="0"/>
            </a:br>
            <a:r>
              <a:rPr lang="en-US" dirty="0"/>
              <a:t>Height in inches: 69.0</a:t>
            </a:r>
            <a:br>
              <a:rPr lang="en-US" dirty="0"/>
            </a:br>
            <a:r>
              <a:rPr lang="en-US" b="1" dirty="0"/>
              <a:t>Women:</a:t>
            </a:r>
            <a:br>
              <a:rPr lang="en-US" b="1" dirty="0"/>
            </a:br>
            <a:r>
              <a:rPr lang="en-US" dirty="0"/>
              <a:t>Height in inches: 63.5</a:t>
            </a:r>
            <a:br>
              <a:rPr lang="en-US" dirty="0"/>
            </a:br>
            <a:endParaRPr lang="en-US" dirty="0"/>
          </a:p>
          <a:p>
            <a:pPr>
              <a:buFont typeface="Arial" panose="020B0604020202020204" pitchFamily="34" charset="0"/>
              <a:buChar char="•"/>
            </a:pPr>
            <a:endParaRPr lang="en-US" dirty="0"/>
          </a:p>
          <a:p>
            <a:pPr marL="228600" indent="0">
              <a:buFont typeface="Arial" panose="020B0604020202020204" pitchFamily="34" charset="0"/>
              <a:buNone/>
            </a:pPr>
            <a:r>
              <a:rPr lang="en-US" dirty="0"/>
              <a:t>***</a:t>
            </a:r>
          </a:p>
          <a:p>
            <a:pPr marL="228600" indent="0">
              <a:buFont typeface="Arial" panose="020B0604020202020204" pitchFamily="34" charset="0"/>
              <a:buNone/>
            </a:pPr>
            <a:r>
              <a:rPr lang="en-US" dirty="0"/>
              <a:t>https://worldpopulationreview.com/country-rankings/average-height-by-country</a:t>
            </a:r>
          </a:p>
          <a:p>
            <a:pPr marL="228600" indent="0">
              <a:buFont typeface="Arial" panose="020B0604020202020204" pitchFamily="34" charset="0"/>
              <a:buNone/>
            </a:pPr>
            <a:r>
              <a:rPr lang="en-US" dirty="0"/>
              <a:t>Chile:</a:t>
            </a:r>
          </a:p>
          <a:p>
            <a:pPr marL="228600" indent="0">
              <a:buFont typeface="Arial" panose="020B0604020202020204" pitchFamily="34" charset="0"/>
              <a:buNone/>
            </a:pPr>
            <a:r>
              <a:rPr lang="en-US" dirty="0"/>
              <a:t>Male: 5 ft. 8 in.: 68in</a:t>
            </a:r>
          </a:p>
          <a:p>
            <a:pPr marL="228600" indent="0">
              <a:buFont typeface="Arial" panose="020B0604020202020204" pitchFamily="34" charset="0"/>
              <a:buNone/>
            </a:pPr>
            <a:r>
              <a:rPr lang="en-US" dirty="0"/>
              <a:t>Female: 5 ft. 3 in.: 63in</a:t>
            </a:r>
          </a:p>
          <a:p>
            <a:pPr marL="228600" indent="0">
              <a:buFont typeface="Arial" panose="020B0604020202020204" pitchFamily="34" charset="0"/>
              <a:buNone/>
            </a:pPr>
            <a:endParaRPr lang="en-US" dirty="0"/>
          </a:p>
          <a:p>
            <a:pPr marL="228600" indent="0">
              <a:buFont typeface="Arial" panose="020B0604020202020204" pitchFamily="34" charset="0"/>
              <a:buNone/>
            </a:pPr>
            <a:r>
              <a:rPr lang="en-US" dirty="0"/>
              <a:t>US:</a:t>
            </a:r>
          </a:p>
          <a:p>
            <a:pPr marL="228600" indent="0">
              <a:buFont typeface="Arial" panose="020B0604020202020204" pitchFamily="34" charset="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184" name="Google Shape;184;gd7b6b07b3d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0898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sz="4000" b="0" i="0" u="none" strike="noStrike" baseline="0" dirty="0" err="1">
                <a:latin typeface="CMR10"/>
              </a:rPr>
              <a:t>Desmet</a:t>
            </a:r>
            <a:r>
              <a:rPr lang="en-US" sz="4000" b="0" i="0" u="none" strike="noStrike" baseline="0" dirty="0">
                <a:latin typeface="CMR10"/>
              </a:rPr>
              <a:t> and </a:t>
            </a:r>
            <a:r>
              <a:rPr lang="en-US" sz="4000" b="0" i="0" u="none" strike="noStrike" baseline="0" dirty="0" err="1">
                <a:latin typeface="CMR10"/>
              </a:rPr>
              <a:t>renaudin</a:t>
            </a:r>
            <a:r>
              <a:rPr lang="en-US" sz="4000" b="0" i="0" u="none" strike="noStrike" baseline="0" dirty="0">
                <a:latin typeface="CMR10"/>
              </a:rPr>
              <a:t>: </a:t>
            </a:r>
          </a:p>
          <a:p>
            <a:pPr algn="l"/>
            <a:r>
              <a:rPr lang="en-US" sz="5400" dirty="0"/>
              <a:t>A retail chain manager has to draw on experience based on data available from his points of sale to diagnose space misallocations in stores and to make recommendations. This paper presents an empirical estimate of shelf-space elasticities from a variety-store chain database at product category level with a share of space vs. share of sales econometric model. It suggests that external influences could explain space elasticity differences. Results show that space-elasticities increase with the impulse buying rate of the product category and do not depend on the type of store. </a:t>
            </a:r>
            <a:endParaRPr lang="en-US" sz="4000" b="0" i="0" u="none" strike="noStrike" baseline="0" dirty="0">
              <a:latin typeface="CMR10"/>
            </a:endParaRPr>
          </a:p>
          <a:p>
            <a:pPr algn="l"/>
            <a:endParaRPr lang="en-US" sz="4000" b="0" i="0" u="none" strike="noStrike" baseline="0" dirty="0">
              <a:latin typeface="CMR10"/>
            </a:endParaRPr>
          </a:p>
          <a:p>
            <a:pPr algn="l"/>
            <a:endParaRPr lang="en-US" sz="4000" b="0" i="0" u="none" strike="noStrike" baseline="0" dirty="0">
              <a:latin typeface="CMR10"/>
            </a:endParaRPr>
          </a:p>
          <a:p>
            <a:pPr algn="l"/>
            <a:endParaRPr lang="en-US" sz="4000" b="0" i="0" u="none" strike="noStrike" baseline="0" dirty="0">
              <a:latin typeface="CMR10"/>
            </a:endParaRPr>
          </a:p>
          <a:p>
            <a:pPr algn="l"/>
            <a:r>
              <a:rPr lang="en-US" sz="4000" b="0" i="0" u="none" strike="noStrike" baseline="0" dirty="0">
                <a:latin typeface="CMR10"/>
              </a:rPr>
              <a:t>Existing research related to the impact of shelf position on sales can be classified into three main streams: observational</a:t>
            </a:r>
          </a:p>
          <a:p>
            <a:pPr algn="l"/>
            <a:r>
              <a:rPr lang="en-US" sz="4000" b="0" i="0" u="none" strike="noStrike" baseline="0" dirty="0">
                <a:latin typeface="CMR10"/>
              </a:rPr>
              <a:t>approaches (e.g., Frank and Massy 1970; </a:t>
            </a:r>
            <a:r>
              <a:rPr lang="en-US" sz="4000" b="0" i="0" u="none" strike="noStrike" baseline="0" dirty="0" err="1">
                <a:latin typeface="CMR10"/>
              </a:rPr>
              <a:t>Desmet</a:t>
            </a:r>
            <a:r>
              <a:rPr lang="en-US" sz="4000" b="0" i="0" u="none" strike="noStrike" baseline="0" dirty="0">
                <a:latin typeface="CMR10"/>
              </a:rPr>
              <a:t> and </a:t>
            </a:r>
            <a:r>
              <a:rPr lang="en-US" sz="4000" b="0" i="0" u="none" strike="noStrike" baseline="0" dirty="0" err="1">
                <a:latin typeface="CMR10"/>
              </a:rPr>
              <a:t>Renaudin</a:t>
            </a:r>
            <a:r>
              <a:rPr lang="en-US" sz="4000" b="0" i="0" u="none" strike="noStrike" baseline="0" dirty="0">
                <a:latin typeface="CMR10"/>
              </a:rPr>
              <a:t> 1998), field experiments (</a:t>
            </a:r>
            <a:r>
              <a:rPr lang="en-US" sz="4000" b="0" i="0" u="none" strike="noStrike" baseline="0" dirty="0" err="1">
                <a:latin typeface="CMR10"/>
              </a:rPr>
              <a:t>Curhan</a:t>
            </a:r>
            <a:r>
              <a:rPr lang="en-US" sz="4000" b="0" i="0" u="none" strike="noStrike" baseline="0" dirty="0">
                <a:latin typeface="CMR10"/>
              </a:rPr>
              <a:t> 1972; </a:t>
            </a:r>
            <a:r>
              <a:rPr lang="en-US" sz="4000" b="0" i="0" u="none" strike="noStrike" baseline="0" dirty="0" err="1">
                <a:latin typeface="CMR10"/>
              </a:rPr>
              <a:t>Dreze</a:t>
            </a:r>
            <a:r>
              <a:rPr lang="en-US" sz="4000" b="0" i="0" u="none" strike="noStrike" baseline="0" dirty="0">
                <a:latin typeface="CMR10"/>
              </a:rPr>
              <a:t> et al. 1994)</a:t>
            </a:r>
          </a:p>
          <a:p>
            <a:pPr algn="l"/>
            <a:r>
              <a:rPr lang="en-US" sz="4000" b="0" i="0" u="none" strike="noStrike" baseline="0" dirty="0">
                <a:latin typeface="CMR10"/>
              </a:rPr>
              <a:t>and laboratory experiments (e.g., </a:t>
            </a:r>
            <a:r>
              <a:rPr lang="en-US" sz="4000" b="0" i="0" u="none" strike="noStrike" baseline="0" dirty="0" err="1">
                <a:latin typeface="CMR10"/>
              </a:rPr>
              <a:t>Chandon</a:t>
            </a:r>
            <a:r>
              <a:rPr lang="en-US" sz="4000" b="0" i="0" u="none" strike="noStrike" baseline="0" dirty="0">
                <a:latin typeface="CMR10"/>
              </a:rPr>
              <a:t> et al. 2009). In terms of observational research, one of the </a:t>
            </a:r>
            <a:r>
              <a:rPr lang="en-US" sz="4000" b="0" i="0" u="none" strike="noStrike" baseline="0" dirty="0" err="1">
                <a:latin typeface="CMR10"/>
              </a:rPr>
              <a:t>rst</a:t>
            </a:r>
            <a:r>
              <a:rPr lang="en-US" sz="4000" b="0" i="0" u="none" strike="noStrike" baseline="0" dirty="0">
                <a:latin typeface="CMR10"/>
              </a:rPr>
              <a:t> examples of this</a:t>
            </a:r>
          </a:p>
          <a:p>
            <a:pPr algn="l"/>
            <a:r>
              <a:rPr lang="en-US" sz="4000" b="0" i="0" u="none" strike="noStrike" baseline="0" dirty="0">
                <a:latin typeface="CMR10"/>
              </a:rPr>
              <a:t>approach is given by Frank and Massy (1970), who study the role of vertical position on sales for three sizes of the seven</a:t>
            </a:r>
          </a:p>
          <a:p>
            <a:pPr algn="l"/>
            <a:r>
              <a:rPr lang="en-US" sz="4000" b="0" i="0" u="none" strike="noStrike" baseline="0" dirty="0">
                <a:latin typeface="CMR10"/>
              </a:rPr>
              <a:t>highest volume brands within a single product category. They used data from 30 stores which were manually collected via</a:t>
            </a:r>
          </a:p>
          <a:p>
            <a:pPr algn="l"/>
            <a:r>
              <a:rPr lang="en-US" sz="4000" b="0" i="0" u="none" strike="noStrike" baseline="0" dirty="0">
                <a:latin typeface="CMR10"/>
              </a:rPr>
              <a:t>store audits. The authors performed a cross-sectional analysis and concluded that shelf level has an extremely modest </a:t>
            </a:r>
            <a:r>
              <a:rPr lang="en-US" sz="4000" b="0" i="0" u="none" strike="noStrike" baseline="0" dirty="0" err="1">
                <a:latin typeface="CMR10"/>
              </a:rPr>
              <a:t>eect</a:t>
            </a:r>
            <a:endParaRPr lang="en-US" sz="4000" b="0" i="0" u="none" strike="noStrike" baseline="0" dirty="0">
              <a:latin typeface="CMR10"/>
            </a:endParaRPr>
          </a:p>
          <a:p>
            <a:pPr algn="l"/>
            <a:r>
              <a:rPr lang="en-US" sz="4000" b="0" i="0" u="none" strike="noStrike" baseline="0" dirty="0">
                <a:latin typeface="CMR10"/>
              </a:rPr>
              <a:t>on sales of this product, if any at all. Regarding eld experiments, </a:t>
            </a:r>
            <a:r>
              <a:rPr lang="en-US" sz="4000" b="0" i="0" u="none" strike="noStrike" baseline="0" dirty="0" err="1">
                <a:latin typeface="CMR10"/>
              </a:rPr>
              <a:t>Dreze</a:t>
            </a:r>
            <a:r>
              <a:rPr lang="en-US" sz="4000" b="0" i="0" u="none" strike="noStrike" baseline="0" dirty="0">
                <a:latin typeface="CMR10"/>
              </a:rPr>
              <a:t> et al. 1994 implemented planogram changes across 60</a:t>
            </a:r>
          </a:p>
          <a:p>
            <a:pPr algn="l"/>
            <a:r>
              <a:rPr lang="en-US" sz="4000" b="0" i="0" u="none" strike="noStrike" baseline="0" dirty="0">
                <a:latin typeface="CMR10"/>
              </a:rPr>
              <a:t>stores. One of the conclusions from this study is that vertical position changes lead to stronger changes in sales than horizontal</a:t>
            </a:r>
          </a:p>
          <a:p>
            <a:pPr algn="l"/>
            <a:r>
              <a:rPr lang="en-US" sz="4000" b="0" i="0" u="none" strike="noStrike" baseline="0" dirty="0">
                <a:latin typeface="CMR10"/>
              </a:rPr>
              <a:t>position </a:t>
            </a:r>
            <a:r>
              <a:rPr lang="en-US" sz="4000" b="0" i="0" u="none" strike="noStrike" baseline="0" dirty="0" err="1">
                <a:latin typeface="CMR10"/>
              </a:rPr>
              <a:t>modications</a:t>
            </a:r>
            <a:r>
              <a:rPr lang="en-US" sz="4000" b="0" i="0" u="none" strike="noStrike" baseline="0" dirty="0">
                <a:latin typeface="CMR10"/>
              </a:rPr>
              <a:t>. Finally, </a:t>
            </a:r>
            <a:r>
              <a:rPr lang="en-US" sz="4000" b="0" i="0" u="none" strike="noStrike" baseline="0" dirty="0" err="1">
                <a:latin typeface="CMR10"/>
              </a:rPr>
              <a:t>Chandon</a:t>
            </a:r>
            <a:r>
              <a:rPr lang="en-US" sz="4000" b="0" i="0" u="none" strike="noStrike" baseline="0" dirty="0">
                <a:latin typeface="CMR10"/>
              </a:rPr>
              <a:t> et al. (2009) use an eye-tracking laboratory experiment and </a:t>
            </a:r>
            <a:r>
              <a:rPr lang="en-US" sz="4000" b="0" i="0" u="none" strike="noStrike" baseline="0" dirty="0" err="1">
                <a:latin typeface="CMR10"/>
              </a:rPr>
              <a:t>nd</a:t>
            </a:r>
            <a:r>
              <a:rPr lang="en-US" sz="4000" b="0" i="0" u="none" strike="noStrike" baseline="0" dirty="0">
                <a:latin typeface="CMR10"/>
              </a:rPr>
              <a:t> that products in</a:t>
            </a:r>
          </a:p>
          <a:p>
            <a:pPr algn="l"/>
            <a:r>
              <a:rPr lang="en-US" sz="4000" b="0" i="0" u="none" strike="noStrike" baseline="0" dirty="0">
                <a:latin typeface="CMR10"/>
              </a:rPr>
              <a:t>top- and middle-shelf positions gain more attention than low-shelf positions; however, only top-shelf positions exhibit gains in</a:t>
            </a:r>
          </a:p>
          <a:p>
            <a:pPr algn="l"/>
            <a:r>
              <a:rPr lang="en-US" sz="4000" b="0" i="0" u="none" strike="noStrike" baseline="0" dirty="0">
                <a:latin typeface="CMR10"/>
              </a:rPr>
              <a:t>terms of brand evaluation.</a:t>
            </a:r>
          </a:p>
          <a:p>
            <a:pPr algn="l"/>
            <a:r>
              <a:rPr lang="en-US" sz="4000" b="0" i="0" u="none" strike="noStrike" baseline="0" dirty="0">
                <a:latin typeface="CMR10"/>
              </a:rPr>
              <a:t>Each of these three types of approaches has some limitations. Observational studies are typically not well suited to make</a:t>
            </a:r>
          </a:p>
          <a:p>
            <a:pPr algn="l"/>
            <a:r>
              <a:rPr lang="en-US" sz="4000" b="0" i="0" u="none" strike="noStrike" baseline="0" dirty="0">
                <a:latin typeface="CMR10"/>
              </a:rPr>
              <a:t>causal inferences (e.g., to verify whether shifting a product from the bottom to the top shelf leads to an increase in sales).</a:t>
            </a:r>
          </a:p>
          <a:p>
            <a:pPr algn="l"/>
            <a:r>
              <a:rPr lang="en-US" sz="4000" b="0" i="0" u="none" strike="noStrike" baseline="0" dirty="0">
                <a:latin typeface="CMR10"/>
              </a:rPr>
              <a:t>These methods instead can be quite </a:t>
            </a:r>
            <a:r>
              <a:rPr lang="en-US" sz="4000" b="0" i="0" u="none" strike="noStrike" baseline="0" dirty="0" err="1">
                <a:latin typeface="CMR10"/>
              </a:rPr>
              <a:t>eective</a:t>
            </a:r>
            <a:r>
              <a:rPr lang="en-US" sz="4000" b="0" i="0" u="none" strike="noStrike" baseline="0" dirty="0">
                <a:latin typeface="CMR10"/>
              </a:rPr>
              <a:t> at detecting correlations or associations instead of causal relationships between</a:t>
            </a:r>
          </a:p>
          <a:p>
            <a:pPr algn="l"/>
            <a:r>
              <a:rPr lang="en-US" sz="4000" b="0" i="0" u="none" strike="noStrike" baseline="0" dirty="0">
                <a:latin typeface="CMR10"/>
              </a:rPr>
              <a:t>variables. Field experiments require the retailer to agree to make changes to planograms for some products in some stores for</a:t>
            </a:r>
          </a:p>
          <a:p>
            <a:pPr algn="l"/>
            <a:r>
              <a:rPr lang="en-US" sz="4000" b="0" i="0" u="none" strike="noStrike" baseline="0" dirty="0">
                <a:latin typeface="CMR10"/>
              </a:rPr>
              <a:t>a </a:t>
            </a:r>
            <a:r>
              <a:rPr lang="en-US" sz="4000" b="0" i="0" u="none" strike="noStrike" baseline="0" dirty="0" err="1">
                <a:latin typeface="CMR10"/>
              </a:rPr>
              <a:t>suciently</a:t>
            </a:r>
            <a:r>
              <a:rPr lang="en-US" sz="4000" b="0" i="0" u="none" strike="noStrike" baseline="0" dirty="0">
                <a:latin typeface="CMR10"/>
              </a:rPr>
              <a:t> long period of time. Finally, laboratory experiments achieve high levels of internal validity but typically rely on</a:t>
            </a:r>
          </a:p>
          <a:p>
            <a:pPr algn="l"/>
            <a:r>
              <a:rPr lang="en-US" sz="4000" b="0" i="0" u="none" strike="noStrike" baseline="0" dirty="0">
                <a:latin typeface="CMR10"/>
              </a:rPr>
              <a:t>digital representations of physical shelves.</a:t>
            </a:r>
          </a:p>
          <a:p>
            <a:pPr algn="l"/>
            <a:r>
              <a:rPr lang="en-US" sz="4000" b="0" i="0" u="none" strike="noStrike" baseline="0" dirty="0">
                <a:latin typeface="CMR10"/>
              </a:rPr>
              <a:t>Furthermore, in the case of observational and eld experiment studies, the researcher needs access to shelf position data.</a:t>
            </a:r>
          </a:p>
          <a:p>
            <a:pPr algn="l"/>
            <a:r>
              <a:rPr lang="en-US" sz="4000" b="0" i="0" u="none" strike="noStrike" baseline="0" dirty="0">
                <a:latin typeface="CMR10"/>
              </a:rPr>
              <a:t>In prior empirical research this has been done by relying on planograms (e.g., </a:t>
            </a:r>
            <a:r>
              <a:rPr lang="en-US" sz="4000" b="0" i="0" u="none" strike="noStrike" baseline="0" dirty="0" err="1">
                <a:latin typeface="CMR10"/>
              </a:rPr>
              <a:t>Dreze</a:t>
            </a:r>
            <a:r>
              <a:rPr lang="en-US" sz="4000" b="0" i="0" u="none" strike="noStrike" baseline="0" dirty="0">
                <a:latin typeface="CMR10"/>
              </a:rPr>
              <a:t> et al. 1994) or physical audits (</a:t>
            </a:r>
            <a:r>
              <a:rPr lang="en-US" sz="4000" b="0" i="0" u="none" strike="noStrike" baseline="0" dirty="0" err="1">
                <a:latin typeface="CMR10"/>
              </a:rPr>
              <a:t>e.g.,Frank</a:t>
            </a:r>
            <a:endParaRPr lang="en-US" sz="4000" b="0" i="0" u="none" strike="noStrike" baseline="0" dirty="0">
              <a:latin typeface="CMR10"/>
            </a:endParaRPr>
          </a:p>
          <a:p>
            <a:pPr algn="l"/>
            <a:r>
              <a:rPr lang="en-US" sz="4000" b="0" i="0" u="none" strike="noStrike" baseline="0" dirty="0">
                <a:latin typeface="CMR10"/>
              </a:rPr>
              <a:t>and Massy 1970). Unfortunately, planograms are subject to compliance issues (</a:t>
            </a:r>
            <a:r>
              <a:rPr lang="en-US" sz="4000" b="0" i="0" u="none" strike="noStrike" baseline="0" dirty="0" err="1">
                <a:latin typeface="CMR10"/>
              </a:rPr>
              <a:t>Skorupa</a:t>
            </a:r>
            <a:r>
              <a:rPr lang="en-US" sz="4000" b="0" i="0" u="none" strike="noStrike" baseline="0" dirty="0">
                <a:latin typeface="CMR10"/>
              </a:rPr>
              <a:t> 2013). Indeed, in conversations</a:t>
            </a:r>
          </a:p>
          <a:p>
            <a:pPr algn="l"/>
            <a:r>
              <a:rPr lang="en-US" sz="4000" b="0" i="0" u="none" strike="noStrike" baseline="0" dirty="0">
                <a:latin typeface="CMR10"/>
              </a:rPr>
              <a:t>with practitioners, they indicate that planograms are changed with very low frequency (e.g., less often than once a year)</a:t>
            </a:r>
          </a:p>
          <a:p>
            <a:pPr algn="l"/>
            <a:r>
              <a:rPr lang="en-US" sz="4000" b="0" i="0" u="none" strike="noStrike" baseline="0" dirty="0">
                <a:latin typeface="CMR10"/>
              </a:rPr>
              <a:t>and that compliance decreases sharply after the </a:t>
            </a:r>
            <a:r>
              <a:rPr lang="en-US" sz="4000" b="0" i="0" u="none" strike="noStrike" baseline="0" dirty="0" err="1">
                <a:latin typeface="CMR10"/>
              </a:rPr>
              <a:t>rst</a:t>
            </a:r>
            <a:r>
              <a:rPr lang="en-US" sz="4000" b="0" i="0" u="none" strike="noStrike" baseline="0" dirty="0">
                <a:latin typeface="CMR10"/>
              </a:rPr>
              <a:t> weeks of implementing a new planogram. Regarding physical audits,</a:t>
            </a:r>
          </a:p>
          <a:p>
            <a:pPr algn="l"/>
            <a:r>
              <a:rPr lang="en-US" sz="4000" b="0" i="0" u="none" strike="noStrike" baseline="0" dirty="0">
                <a:latin typeface="CMR10"/>
              </a:rPr>
              <a:t>their implementation requires numerous labor hours, particularly if the study involves multiple stores, product categories and</a:t>
            </a:r>
          </a:p>
          <a:p>
            <a:pPr algn="l"/>
            <a:r>
              <a:rPr lang="en-US" sz="4000" b="0" i="0" u="none" strike="noStrike" baseline="0" dirty="0">
                <a:latin typeface="CMR10"/>
              </a:rPr>
              <a:t>periods and they are prone to coding errors.</a:t>
            </a:r>
          </a:p>
          <a:p>
            <a:pPr algn="l"/>
            <a:endParaRPr lang="en-US" sz="4000" b="0" i="0" u="none" strike="noStrike" baseline="0" dirty="0">
              <a:latin typeface="CMR10"/>
            </a:endParaRPr>
          </a:p>
          <a:p>
            <a:pPr algn="l"/>
            <a:endParaRPr lang="en-US" sz="4000" b="0" i="0" u="none" strike="noStrike" baseline="0" dirty="0">
              <a:latin typeface="CMR10"/>
            </a:endParaRPr>
          </a:p>
          <a:p>
            <a:pPr algn="l"/>
            <a:r>
              <a:rPr lang="en-US" sz="4000" b="0" i="0" u="none" strike="noStrike" baseline="0" dirty="0">
                <a:latin typeface="CMR10"/>
              </a:rPr>
              <a:t>Accordingly, this research will make four contributions to the literature. First, it proposes a methodology for the estimation</a:t>
            </a:r>
          </a:p>
          <a:p>
            <a:pPr algn="l"/>
            <a:r>
              <a:rPr lang="en-US" sz="4000" b="0" i="0" u="none" strike="noStrike" baseline="0" dirty="0">
                <a:latin typeface="CMR10"/>
              </a:rPr>
              <a:t>of the impact of product position on the performance of a product without the need of implementing experiments, and hence</a:t>
            </a:r>
          </a:p>
          <a:p>
            <a:pPr algn="l"/>
            <a:r>
              <a:rPr lang="en-US" sz="4000" b="0" i="0" u="none" strike="noStrike" baseline="0" dirty="0">
                <a:latin typeface="CMR10"/>
              </a:rPr>
              <a:t>taking advantage of data available to retailers and its providers. Second, from a substantive perspective, it will test and</a:t>
            </a:r>
          </a:p>
          <a:p>
            <a:pPr algn="l"/>
            <a:r>
              <a:rPr lang="en-US" sz="4000" b="0" i="0" u="none" strike="noStrike" baseline="0" dirty="0">
                <a:latin typeface="CMR10"/>
              </a:rPr>
              <a:t>validate hypotheses described in the next section about the impact of shelf position on sales that are motivated by vision</a:t>
            </a:r>
          </a:p>
          <a:p>
            <a:pPr algn="l"/>
            <a:r>
              <a:rPr lang="en-US" sz="4000" b="0" i="0" u="none" strike="noStrike" baseline="0" dirty="0">
                <a:latin typeface="CMR10"/>
              </a:rPr>
              <a:t>research and studies of shopping trajectories inside retail stores. Third, in contrast with previous studies, we will be able</a:t>
            </a:r>
          </a:p>
          <a:p>
            <a:pPr algn="l"/>
            <a:r>
              <a:rPr lang="en-US" sz="4000" b="0" i="0" u="none" strike="noStrike" baseline="0" dirty="0">
                <a:latin typeface="CMR10"/>
              </a:rPr>
              <a:t>to account for on-shelf stockouts when measuring the impact of product position on sales. Fourth, the substantive insights</a:t>
            </a:r>
          </a:p>
          <a:p>
            <a:pPr algn="l"/>
            <a:r>
              <a:rPr lang="en-US" sz="4000" b="0" i="0" u="none" strike="noStrike" baseline="0" dirty="0">
                <a:latin typeface="CMR10"/>
              </a:rPr>
              <a:t>from this research will be useful for other researchers interested in the development of algorithms for shelf space optimization.</a:t>
            </a:r>
          </a:p>
          <a:p>
            <a:pPr algn="l"/>
            <a:r>
              <a:rPr lang="en-US" sz="4000" b="0" i="0" u="none" strike="noStrike" baseline="0" dirty="0">
                <a:latin typeface="CMR10"/>
              </a:rPr>
              <a:t>These algorithms require knowledge of the relationship between shelf space and position on product demand.</a:t>
            </a:r>
          </a:p>
          <a:p>
            <a:pPr algn="l"/>
            <a:endParaRPr lang="en-US" sz="4000" b="0" i="0" u="none" strike="noStrike" baseline="0" dirty="0">
              <a:latin typeface="CMR10"/>
            </a:endParaRPr>
          </a:p>
          <a:p>
            <a:pPr algn="l"/>
            <a:endParaRPr lang="en-US" sz="4000" b="0" i="0" u="none" strike="noStrike" baseline="0" dirty="0">
              <a:latin typeface="CMR10"/>
            </a:endParaRPr>
          </a:p>
          <a:p>
            <a:pPr algn="l"/>
            <a:endParaRPr lang="en-US" sz="4000" b="0" i="0" u="none" strike="noStrike" baseline="0" dirty="0">
              <a:latin typeface="CMR10"/>
            </a:endParaRPr>
          </a:p>
          <a:p>
            <a:pPr algn="l"/>
            <a:endParaRPr lang="en-US" sz="4000" b="0" i="0" u="none" strike="noStrike" baseline="0" dirty="0">
              <a:latin typeface="CMR10"/>
            </a:endParaRPr>
          </a:p>
          <a:p>
            <a:pPr marL="0" lvl="0" indent="0" algn="l" rtl="0">
              <a:lnSpc>
                <a:spcPct val="100000"/>
              </a:lnSpc>
              <a:spcBef>
                <a:spcPts val="0"/>
              </a:spcBef>
              <a:spcAft>
                <a:spcPts val="0"/>
              </a:spcAft>
              <a:buSzPts val="1400"/>
              <a:buNone/>
            </a:pPr>
            <a:endParaRPr dirty="0"/>
          </a:p>
        </p:txBody>
      </p:sp>
      <p:sp>
        <p:nvSpPr>
          <p:cNvPr id="94" name="Google Shape;9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CL"/>
              <a:t>3</a:t>
            </a:fld>
            <a:endParaRPr/>
          </a:p>
        </p:txBody>
      </p:sp>
    </p:spTree>
    <p:extLst>
      <p:ext uri="{BB962C8B-B14F-4D97-AF65-F5344CB8AC3E}">
        <p14:creationId xmlns:p14="http://schemas.microsoft.com/office/powerpoint/2010/main" val="1129911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FA2F0D42-F148-9C86-42B2-2CCAC87B566C}"/>
            </a:ext>
          </a:extLst>
        </p:cNvPr>
        <p:cNvGrpSpPr/>
        <p:nvPr/>
      </p:nvGrpSpPr>
      <p:grpSpPr>
        <a:xfrm>
          <a:off x="0" y="0"/>
          <a:ext cx="0" cy="0"/>
          <a:chOff x="0" y="0"/>
          <a:chExt cx="0" cy="0"/>
        </a:xfrm>
      </p:grpSpPr>
      <p:sp>
        <p:nvSpPr>
          <p:cNvPr id="183" name="Google Shape;183;gd7b6b07b3d_0_17:notes">
            <a:extLst>
              <a:ext uri="{FF2B5EF4-FFF2-40B4-BE49-F238E27FC236}">
                <a16:creationId xmlns:a16="http://schemas.microsoft.com/office/drawing/2014/main" id="{BD47BF71-56AA-6D5B-902A-DD6E8EA20A9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gd7b6b07b3d_0_17:notes">
            <a:extLst>
              <a:ext uri="{FF2B5EF4-FFF2-40B4-BE49-F238E27FC236}">
                <a16:creationId xmlns:a16="http://schemas.microsoft.com/office/drawing/2014/main" id="{AB46BCF3-D73D-0D4C-1BC9-0D963FC51E3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63493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CL"/>
              <a:t>Poner también después de explicar los resultados del análisis descriptivo.</a:t>
            </a:r>
            <a:endParaRPr/>
          </a:p>
        </p:txBody>
      </p:sp>
      <p:sp>
        <p:nvSpPr>
          <p:cNvPr id="354" name="Google Shape;354;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CL"/>
              <a:t>36</a:t>
            </a:fld>
            <a:endParaRPr/>
          </a:p>
        </p:txBody>
      </p:sp>
    </p:spTree>
    <p:extLst>
      <p:ext uri="{BB962C8B-B14F-4D97-AF65-F5344CB8AC3E}">
        <p14:creationId xmlns:p14="http://schemas.microsoft.com/office/powerpoint/2010/main" val="2082733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A676D87F-8678-B938-7838-683C51E199CA}"/>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2F346CC2-F70E-B2EA-BA3C-04410EC7275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a:extLst>
              <a:ext uri="{FF2B5EF4-FFF2-40B4-BE49-F238E27FC236}">
                <a16:creationId xmlns:a16="http://schemas.microsoft.com/office/drawing/2014/main" id="{B57BD18F-4AF1-E6DB-A087-163D08FD3D4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a:extLst>
              <a:ext uri="{FF2B5EF4-FFF2-40B4-BE49-F238E27FC236}">
                <a16:creationId xmlns:a16="http://schemas.microsoft.com/office/drawing/2014/main" id="{AE15F3CF-03B2-8F9F-AEEF-A4303766D87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CL"/>
              <a:t>37</a:t>
            </a:fld>
            <a:endParaRPr/>
          </a:p>
        </p:txBody>
      </p:sp>
    </p:spTree>
    <p:extLst>
      <p:ext uri="{BB962C8B-B14F-4D97-AF65-F5344CB8AC3E}">
        <p14:creationId xmlns:p14="http://schemas.microsoft.com/office/powerpoint/2010/main" val="3904982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sz="4000" b="0" i="0" u="none" strike="noStrike" baseline="0" dirty="0">
                <a:latin typeface="CMR10"/>
              </a:rPr>
              <a:t>Existing research related to the impact of shelf position on sales can be classified into three main streams: observational</a:t>
            </a:r>
          </a:p>
          <a:p>
            <a:pPr algn="l"/>
            <a:r>
              <a:rPr lang="en-US" sz="4000" b="0" i="0" u="none" strike="noStrike" baseline="0" dirty="0">
                <a:latin typeface="CMR10"/>
              </a:rPr>
              <a:t>approaches (e.g., Frank and Massy 1970; </a:t>
            </a:r>
            <a:r>
              <a:rPr lang="en-US" sz="4000" b="0" i="0" u="none" strike="noStrike" baseline="0" dirty="0" err="1">
                <a:latin typeface="CMR10"/>
              </a:rPr>
              <a:t>Desmet</a:t>
            </a:r>
            <a:r>
              <a:rPr lang="en-US" sz="4000" b="0" i="0" u="none" strike="noStrike" baseline="0" dirty="0">
                <a:latin typeface="CMR10"/>
              </a:rPr>
              <a:t> and </a:t>
            </a:r>
            <a:r>
              <a:rPr lang="en-US" sz="4000" b="0" i="0" u="none" strike="noStrike" baseline="0" dirty="0" err="1">
                <a:latin typeface="CMR10"/>
              </a:rPr>
              <a:t>Renaudin</a:t>
            </a:r>
            <a:r>
              <a:rPr lang="en-US" sz="4000" b="0" i="0" u="none" strike="noStrike" baseline="0" dirty="0">
                <a:latin typeface="CMR10"/>
              </a:rPr>
              <a:t> 1998), eld experiments (</a:t>
            </a:r>
            <a:r>
              <a:rPr lang="en-US" sz="4000" b="0" i="0" u="none" strike="noStrike" baseline="0" dirty="0" err="1">
                <a:latin typeface="CMR10"/>
              </a:rPr>
              <a:t>Curhan</a:t>
            </a:r>
            <a:r>
              <a:rPr lang="en-US" sz="4000" b="0" i="0" u="none" strike="noStrike" baseline="0" dirty="0">
                <a:latin typeface="CMR10"/>
              </a:rPr>
              <a:t> 1972; </a:t>
            </a:r>
            <a:r>
              <a:rPr lang="en-US" sz="4000" b="0" i="0" u="none" strike="noStrike" baseline="0" dirty="0" err="1">
                <a:latin typeface="CMR10"/>
              </a:rPr>
              <a:t>Dreze</a:t>
            </a:r>
            <a:r>
              <a:rPr lang="en-US" sz="4000" b="0" i="0" u="none" strike="noStrike" baseline="0" dirty="0">
                <a:latin typeface="CMR10"/>
              </a:rPr>
              <a:t> et al. 1994)</a:t>
            </a:r>
          </a:p>
          <a:p>
            <a:pPr algn="l"/>
            <a:r>
              <a:rPr lang="en-US" sz="4000" b="0" i="0" u="none" strike="noStrike" baseline="0" dirty="0">
                <a:latin typeface="CMR10"/>
              </a:rPr>
              <a:t>and laboratory experiments (e.g., </a:t>
            </a:r>
            <a:r>
              <a:rPr lang="en-US" sz="4000" b="0" i="0" u="none" strike="noStrike" baseline="0" dirty="0" err="1">
                <a:latin typeface="CMR10"/>
              </a:rPr>
              <a:t>Chandon</a:t>
            </a:r>
            <a:r>
              <a:rPr lang="en-US" sz="4000" b="0" i="0" u="none" strike="noStrike" baseline="0" dirty="0">
                <a:latin typeface="CMR10"/>
              </a:rPr>
              <a:t> et al. 2009). In terms of observational research, one of the </a:t>
            </a:r>
            <a:r>
              <a:rPr lang="en-US" sz="4000" b="0" i="0" u="none" strike="noStrike" baseline="0" dirty="0" err="1">
                <a:latin typeface="CMR10"/>
              </a:rPr>
              <a:t>rst</a:t>
            </a:r>
            <a:r>
              <a:rPr lang="en-US" sz="4000" b="0" i="0" u="none" strike="noStrike" baseline="0" dirty="0">
                <a:latin typeface="CMR10"/>
              </a:rPr>
              <a:t> examples of this</a:t>
            </a:r>
          </a:p>
          <a:p>
            <a:pPr algn="l"/>
            <a:r>
              <a:rPr lang="en-US" sz="4000" b="0" i="0" u="none" strike="noStrike" baseline="0" dirty="0">
                <a:latin typeface="CMR10"/>
              </a:rPr>
              <a:t>approach is given by Frank and Massy (1970), who study the role of vertical position on sales for three sizes of the seven</a:t>
            </a:r>
          </a:p>
          <a:p>
            <a:pPr algn="l"/>
            <a:r>
              <a:rPr lang="en-US" sz="4000" b="0" i="0" u="none" strike="noStrike" baseline="0" dirty="0">
                <a:latin typeface="CMR10"/>
              </a:rPr>
              <a:t>highest volume brands within a single product category. They used data from 30 stores which were manually collected via</a:t>
            </a:r>
          </a:p>
          <a:p>
            <a:pPr algn="l"/>
            <a:r>
              <a:rPr lang="en-US" sz="4000" b="0" i="0" u="none" strike="noStrike" baseline="0" dirty="0">
                <a:latin typeface="CMR10"/>
              </a:rPr>
              <a:t>store audits. The authors performed a cross-sectional analysis and concluded that shelf level has an extremely modest </a:t>
            </a:r>
            <a:r>
              <a:rPr lang="en-US" sz="4000" b="0" i="0" u="none" strike="noStrike" baseline="0" dirty="0" err="1">
                <a:latin typeface="CMR10"/>
              </a:rPr>
              <a:t>eect</a:t>
            </a:r>
            <a:endParaRPr lang="en-US" sz="4000" b="0" i="0" u="none" strike="noStrike" baseline="0" dirty="0">
              <a:latin typeface="CMR10"/>
            </a:endParaRPr>
          </a:p>
          <a:p>
            <a:pPr algn="l"/>
            <a:r>
              <a:rPr lang="en-US" sz="4000" b="0" i="0" u="none" strike="noStrike" baseline="0" dirty="0">
                <a:latin typeface="CMR10"/>
              </a:rPr>
              <a:t>on sales of this product, if any at all. Regarding eld experiments, </a:t>
            </a:r>
            <a:r>
              <a:rPr lang="en-US" sz="4000" b="0" i="0" u="none" strike="noStrike" baseline="0" dirty="0" err="1">
                <a:latin typeface="CMR10"/>
              </a:rPr>
              <a:t>Dreze</a:t>
            </a:r>
            <a:r>
              <a:rPr lang="en-US" sz="4000" b="0" i="0" u="none" strike="noStrike" baseline="0" dirty="0">
                <a:latin typeface="CMR10"/>
              </a:rPr>
              <a:t> et al. 1994 implemented planogram changes across 60</a:t>
            </a:r>
          </a:p>
          <a:p>
            <a:pPr algn="l"/>
            <a:r>
              <a:rPr lang="en-US" sz="4000" b="0" i="0" u="none" strike="noStrike" baseline="0" dirty="0">
                <a:latin typeface="CMR10"/>
              </a:rPr>
              <a:t>stores. One of the conclusions from this study is that vertical position changes lead to stronger changes in sales than horizontal</a:t>
            </a:r>
          </a:p>
          <a:p>
            <a:pPr algn="l"/>
            <a:r>
              <a:rPr lang="en-US" sz="4000" b="0" i="0" u="none" strike="noStrike" baseline="0" dirty="0">
                <a:latin typeface="CMR10"/>
              </a:rPr>
              <a:t>position </a:t>
            </a:r>
            <a:r>
              <a:rPr lang="en-US" sz="4000" b="0" i="0" u="none" strike="noStrike" baseline="0" dirty="0" err="1">
                <a:latin typeface="CMR10"/>
              </a:rPr>
              <a:t>modications</a:t>
            </a:r>
            <a:r>
              <a:rPr lang="en-US" sz="4000" b="0" i="0" u="none" strike="noStrike" baseline="0" dirty="0">
                <a:latin typeface="CMR10"/>
              </a:rPr>
              <a:t>. Finally, </a:t>
            </a:r>
            <a:r>
              <a:rPr lang="en-US" sz="4000" b="0" i="0" u="none" strike="noStrike" baseline="0" dirty="0" err="1">
                <a:latin typeface="CMR10"/>
              </a:rPr>
              <a:t>Chandon</a:t>
            </a:r>
            <a:r>
              <a:rPr lang="en-US" sz="4000" b="0" i="0" u="none" strike="noStrike" baseline="0" dirty="0">
                <a:latin typeface="CMR10"/>
              </a:rPr>
              <a:t> et al. (2009) use an eye-tracking laboratory experiment and </a:t>
            </a:r>
            <a:r>
              <a:rPr lang="en-US" sz="4000" b="0" i="0" u="none" strike="noStrike" baseline="0" dirty="0" err="1">
                <a:latin typeface="CMR10"/>
              </a:rPr>
              <a:t>nd</a:t>
            </a:r>
            <a:r>
              <a:rPr lang="en-US" sz="4000" b="0" i="0" u="none" strike="noStrike" baseline="0" dirty="0">
                <a:latin typeface="CMR10"/>
              </a:rPr>
              <a:t> that products in</a:t>
            </a:r>
          </a:p>
          <a:p>
            <a:pPr algn="l"/>
            <a:r>
              <a:rPr lang="en-US" sz="4000" b="0" i="0" u="none" strike="noStrike" baseline="0" dirty="0">
                <a:latin typeface="CMR10"/>
              </a:rPr>
              <a:t>top- and middle-shelf positions gain more attention than low-shelf positions; however, only top-shelf positions exhibit gains in</a:t>
            </a:r>
          </a:p>
          <a:p>
            <a:pPr algn="l"/>
            <a:r>
              <a:rPr lang="en-US" sz="4000" b="0" i="0" u="none" strike="noStrike" baseline="0" dirty="0">
                <a:latin typeface="CMR10"/>
              </a:rPr>
              <a:t>terms of brand evaluation.</a:t>
            </a:r>
          </a:p>
          <a:p>
            <a:pPr algn="l"/>
            <a:r>
              <a:rPr lang="en-US" sz="4000" b="0" i="0" u="none" strike="noStrike" baseline="0" dirty="0">
                <a:latin typeface="CMR10"/>
              </a:rPr>
              <a:t>Each of these three types of approaches has some limitations. Observational studies are typically not well suited to make</a:t>
            </a:r>
          </a:p>
          <a:p>
            <a:pPr algn="l"/>
            <a:r>
              <a:rPr lang="en-US" sz="4000" b="0" i="0" u="none" strike="noStrike" baseline="0" dirty="0">
                <a:latin typeface="CMR10"/>
              </a:rPr>
              <a:t>causal inferences (e.g., to verify whether shifting a product from the bottom to the top shelf leads to an increase in sales).</a:t>
            </a:r>
          </a:p>
          <a:p>
            <a:pPr algn="l"/>
            <a:r>
              <a:rPr lang="en-US" sz="4000" b="0" i="0" u="none" strike="noStrike" baseline="0" dirty="0">
                <a:latin typeface="CMR10"/>
              </a:rPr>
              <a:t>These methods instead can be quite </a:t>
            </a:r>
            <a:r>
              <a:rPr lang="en-US" sz="4000" b="0" i="0" u="none" strike="noStrike" baseline="0" dirty="0" err="1">
                <a:latin typeface="CMR10"/>
              </a:rPr>
              <a:t>eective</a:t>
            </a:r>
            <a:r>
              <a:rPr lang="en-US" sz="4000" b="0" i="0" u="none" strike="noStrike" baseline="0" dirty="0">
                <a:latin typeface="CMR10"/>
              </a:rPr>
              <a:t> at detecting correlations or associations instead of causal relationships between</a:t>
            </a:r>
          </a:p>
          <a:p>
            <a:pPr algn="l"/>
            <a:r>
              <a:rPr lang="en-US" sz="4000" b="0" i="0" u="none" strike="noStrike" baseline="0" dirty="0">
                <a:latin typeface="CMR10"/>
              </a:rPr>
              <a:t>variables. Field experiments require the retailer to agree to make changes to planograms for some products in some stores for</a:t>
            </a:r>
          </a:p>
          <a:p>
            <a:pPr algn="l"/>
            <a:r>
              <a:rPr lang="en-US" sz="4000" b="0" i="0" u="none" strike="noStrike" baseline="0" dirty="0">
                <a:latin typeface="CMR10"/>
              </a:rPr>
              <a:t>a </a:t>
            </a:r>
            <a:r>
              <a:rPr lang="en-US" sz="4000" b="0" i="0" u="none" strike="noStrike" baseline="0" dirty="0" err="1">
                <a:latin typeface="CMR10"/>
              </a:rPr>
              <a:t>suciently</a:t>
            </a:r>
            <a:r>
              <a:rPr lang="en-US" sz="4000" b="0" i="0" u="none" strike="noStrike" baseline="0" dirty="0">
                <a:latin typeface="CMR10"/>
              </a:rPr>
              <a:t> long period of time. Finally, laboratory experiments achieve high levels of internal validity but typically rely on</a:t>
            </a:r>
          </a:p>
          <a:p>
            <a:pPr algn="l"/>
            <a:r>
              <a:rPr lang="en-US" sz="4000" b="0" i="0" u="none" strike="noStrike" baseline="0" dirty="0">
                <a:latin typeface="CMR10"/>
              </a:rPr>
              <a:t>digital representations of physical shelves.</a:t>
            </a:r>
          </a:p>
          <a:p>
            <a:pPr algn="l"/>
            <a:r>
              <a:rPr lang="en-US" sz="4000" b="0" i="0" u="none" strike="noStrike" baseline="0" dirty="0">
                <a:latin typeface="CMR10"/>
              </a:rPr>
              <a:t>Furthermore, in the case of observational and eld experiment studies, the researcher needs access to shelf position data.</a:t>
            </a:r>
          </a:p>
          <a:p>
            <a:pPr algn="l"/>
            <a:r>
              <a:rPr lang="en-US" sz="4000" b="0" i="0" u="none" strike="noStrike" baseline="0" dirty="0">
                <a:latin typeface="CMR10"/>
              </a:rPr>
              <a:t>In prior empirical research this has been done by relying on planograms (e.g., </a:t>
            </a:r>
            <a:r>
              <a:rPr lang="en-US" sz="4000" b="0" i="0" u="none" strike="noStrike" baseline="0" dirty="0" err="1">
                <a:latin typeface="CMR10"/>
              </a:rPr>
              <a:t>Dreze</a:t>
            </a:r>
            <a:r>
              <a:rPr lang="en-US" sz="4000" b="0" i="0" u="none" strike="noStrike" baseline="0" dirty="0">
                <a:latin typeface="CMR10"/>
              </a:rPr>
              <a:t> et al. 1994) or physical audits (</a:t>
            </a:r>
            <a:r>
              <a:rPr lang="en-US" sz="4000" b="0" i="0" u="none" strike="noStrike" baseline="0" dirty="0" err="1">
                <a:latin typeface="CMR10"/>
              </a:rPr>
              <a:t>e.g.,Frank</a:t>
            </a:r>
            <a:endParaRPr lang="en-US" sz="4000" b="0" i="0" u="none" strike="noStrike" baseline="0" dirty="0">
              <a:latin typeface="CMR10"/>
            </a:endParaRPr>
          </a:p>
          <a:p>
            <a:pPr algn="l"/>
            <a:r>
              <a:rPr lang="en-US" sz="4000" b="0" i="0" u="none" strike="noStrike" baseline="0" dirty="0">
                <a:latin typeface="CMR10"/>
              </a:rPr>
              <a:t>and Massy 1970). Unfortunately, planograms are subject to compliance issues (</a:t>
            </a:r>
            <a:r>
              <a:rPr lang="en-US" sz="4000" b="0" i="0" u="none" strike="noStrike" baseline="0" dirty="0" err="1">
                <a:latin typeface="CMR10"/>
              </a:rPr>
              <a:t>Skorupa</a:t>
            </a:r>
            <a:r>
              <a:rPr lang="en-US" sz="4000" b="0" i="0" u="none" strike="noStrike" baseline="0" dirty="0">
                <a:latin typeface="CMR10"/>
              </a:rPr>
              <a:t> 2013). Indeed, in conversations</a:t>
            </a:r>
          </a:p>
          <a:p>
            <a:pPr algn="l"/>
            <a:r>
              <a:rPr lang="en-US" sz="4000" b="0" i="0" u="none" strike="noStrike" baseline="0" dirty="0">
                <a:latin typeface="CMR10"/>
              </a:rPr>
              <a:t>with practitioners, they indicate that planograms are changed with very low frequency (e.g., less often than once a year)</a:t>
            </a:r>
          </a:p>
          <a:p>
            <a:pPr algn="l"/>
            <a:r>
              <a:rPr lang="en-US" sz="4000" b="0" i="0" u="none" strike="noStrike" baseline="0" dirty="0">
                <a:latin typeface="CMR10"/>
              </a:rPr>
              <a:t>and that compliance decreases sharply after the </a:t>
            </a:r>
            <a:r>
              <a:rPr lang="en-US" sz="4000" b="0" i="0" u="none" strike="noStrike" baseline="0" dirty="0" err="1">
                <a:latin typeface="CMR10"/>
              </a:rPr>
              <a:t>rst</a:t>
            </a:r>
            <a:r>
              <a:rPr lang="en-US" sz="4000" b="0" i="0" u="none" strike="noStrike" baseline="0" dirty="0">
                <a:latin typeface="CMR10"/>
              </a:rPr>
              <a:t> weeks of implementing a new planogram. Regarding physical audits,</a:t>
            </a:r>
          </a:p>
          <a:p>
            <a:pPr algn="l"/>
            <a:r>
              <a:rPr lang="en-US" sz="4000" b="0" i="0" u="none" strike="noStrike" baseline="0" dirty="0">
                <a:latin typeface="CMR10"/>
              </a:rPr>
              <a:t>their implementation requires numerous labor hours, particularly if the study involves multiple stores, product categories and</a:t>
            </a:r>
          </a:p>
          <a:p>
            <a:pPr algn="l"/>
            <a:r>
              <a:rPr lang="en-US" sz="4000" b="0" i="0" u="none" strike="noStrike" baseline="0" dirty="0">
                <a:latin typeface="CMR10"/>
              </a:rPr>
              <a:t>periods and they are prone to coding errors.</a:t>
            </a:r>
          </a:p>
          <a:p>
            <a:pPr algn="l"/>
            <a:endParaRPr lang="en-US" sz="4000" b="0" i="0" u="none" strike="noStrike" baseline="0" dirty="0">
              <a:latin typeface="CMR10"/>
            </a:endParaRPr>
          </a:p>
          <a:p>
            <a:pPr algn="l"/>
            <a:endParaRPr lang="en-US" sz="4000" b="0" i="0" u="none" strike="noStrike" baseline="0" dirty="0">
              <a:latin typeface="CMR10"/>
            </a:endParaRPr>
          </a:p>
          <a:p>
            <a:pPr algn="l"/>
            <a:r>
              <a:rPr lang="en-US" sz="4000" b="0" i="0" u="none" strike="noStrike" baseline="0" dirty="0">
                <a:latin typeface="CMR10"/>
              </a:rPr>
              <a:t>Accordingly, this research will make four contributions to the literature. First, it proposes a methodology for the estimation</a:t>
            </a:r>
          </a:p>
          <a:p>
            <a:pPr algn="l"/>
            <a:r>
              <a:rPr lang="en-US" sz="4000" b="0" i="0" u="none" strike="noStrike" baseline="0" dirty="0">
                <a:latin typeface="CMR10"/>
              </a:rPr>
              <a:t>of the impact of product position on the performance of a product without the need of implementing experiments, and hence</a:t>
            </a:r>
          </a:p>
          <a:p>
            <a:pPr algn="l"/>
            <a:r>
              <a:rPr lang="en-US" sz="4000" b="0" i="0" u="none" strike="noStrike" baseline="0" dirty="0">
                <a:latin typeface="CMR10"/>
              </a:rPr>
              <a:t>taking advantage of data available to retailers and its providers. Second, from a substantive perspective, it will test and</a:t>
            </a:r>
          </a:p>
          <a:p>
            <a:pPr algn="l"/>
            <a:r>
              <a:rPr lang="en-US" sz="4000" b="0" i="0" u="none" strike="noStrike" baseline="0" dirty="0">
                <a:latin typeface="CMR10"/>
              </a:rPr>
              <a:t>validate hypotheses described in the next section about the impact of shelf position on sales that are motivated by vision</a:t>
            </a:r>
          </a:p>
          <a:p>
            <a:pPr algn="l"/>
            <a:r>
              <a:rPr lang="en-US" sz="4000" b="0" i="0" u="none" strike="noStrike" baseline="0" dirty="0">
                <a:latin typeface="CMR10"/>
              </a:rPr>
              <a:t>research and studies of shopping trajectories inside retail stores. Third, in contrast with previous studies, we will be able</a:t>
            </a:r>
          </a:p>
          <a:p>
            <a:pPr algn="l"/>
            <a:r>
              <a:rPr lang="en-US" sz="4000" b="0" i="0" u="none" strike="noStrike" baseline="0" dirty="0">
                <a:latin typeface="CMR10"/>
              </a:rPr>
              <a:t>to account for on-shelf stockouts when measuring the impact of product position on sales. Fourth, the substantive insights</a:t>
            </a:r>
          </a:p>
          <a:p>
            <a:pPr algn="l"/>
            <a:r>
              <a:rPr lang="en-US" sz="4000" b="0" i="0" u="none" strike="noStrike" baseline="0" dirty="0">
                <a:latin typeface="CMR10"/>
              </a:rPr>
              <a:t>from this research will be useful for other researchers interested in the development of algorithms for shelf space optimization.</a:t>
            </a:r>
          </a:p>
          <a:p>
            <a:pPr algn="l"/>
            <a:r>
              <a:rPr lang="en-US" sz="4000" b="0" i="0" u="none" strike="noStrike" baseline="0" dirty="0">
                <a:latin typeface="CMR10"/>
              </a:rPr>
              <a:t>These algorithms require knowledge of the relationship between shelf space and position on product demand.</a:t>
            </a:r>
          </a:p>
          <a:p>
            <a:pPr algn="l"/>
            <a:endParaRPr lang="en-US" sz="4000" b="0" i="0" u="none" strike="noStrike" baseline="0" dirty="0">
              <a:latin typeface="CMR10"/>
            </a:endParaRPr>
          </a:p>
          <a:p>
            <a:pPr algn="l"/>
            <a:endParaRPr lang="en-US" sz="4000" b="0" i="0" u="none" strike="noStrike" baseline="0" dirty="0">
              <a:latin typeface="CMR10"/>
            </a:endParaRPr>
          </a:p>
          <a:p>
            <a:pPr algn="l"/>
            <a:endParaRPr lang="en-US" sz="4000" b="0" i="0" u="none" strike="noStrike" baseline="0" dirty="0">
              <a:latin typeface="CMR10"/>
            </a:endParaRPr>
          </a:p>
          <a:p>
            <a:pPr algn="l"/>
            <a:endParaRPr lang="en-US" sz="4000" b="0" i="0" u="none" strike="noStrike" baseline="0" dirty="0">
              <a:latin typeface="CMR10"/>
            </a:endParaRPr>
          </a:p>
          <a:p>
            <a:pPr marL="0" lvl="0" indent="0" algn="l" rtl="0">
              <a:lnSpc>
                <a:spcPct val="100000"/>
              </a:lnSpc>
              <a:spcBef>
                <a:spcPts val="0"/>
              </a:spcBef>
              <a:spcAft>
                <a:spcPts val="0"/>
              </a:spcAft>
              <a:buSzPts val="1400"/>
              <a:buNone/>
            </a:pPr>
            <a:endParaRPr dirty="0"/>
          </a:p>
        </p:txBody>
      </p:sp>
      <p:sp>
        <p:nvSpPr>
          <p:cNvPr id="94" name="Google Shape;9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CL"/>
              <a:t>4</a:t>
            </a:fld>
            <a:endParaRPr/>
          </a:p>
        </p:txBody>
      </p:sp>
    </p:spTree>
    <p:extLst>
      <p:ext uri="{BB962C8B-B14F-4D97-AF65-F5344CB8AC3E}">
        <p14:creationId xmlns:p14="http://schemas.microsoft.com/office/powerpoint/2010/main" val="383999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 name="Google Shape;1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CL"/>
              <a:t>5</a:t>
            </a:fld>
            <a:endParaRPr/>
          </a:p>
        </p:txBody>
      </p:sp>
    </p:spTree>
    <p:extLst>
      <p:ext uri="{BB962C8B-B14F-4D97-AF65-F5344CB8AC3E}">
        <p14:creationId xmlns:p14="http://schemas.microsoft.com/office/powerpoint/2010/main" val="3485843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d7b6b07b3d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d7b6b07b3d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gd7b6b07b3d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CL"/>
              <a:t>6</a:t>
            </a:fld>
            <a:endParaRPr/>
          </a:p>
        </p:txBody>
      </p:sp>
    </p:spTree>
    <p:extLst>
      <p:ext uri="{BB962C8B-B14F-4D97-AF65-F5344CB8AC3E}">
        <p14:creationId xmlns:p14="http://schemas.microsoft.com/office/powerpoint/2010/main" val="3461135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sz="4000" b="0" i="0" u="none" strike="noStrike" baseline="0" dirty="0">
                <a:latin typeface="CMR10"/>
              </a:rPr>
              <a:t>Existing research related to the impact of shelf position on sales can be classified into three main streams: observational</a:t>
            </a:r>
          </a:p>
          <a:p>
            <a:pPr algn="l"/>
            <a:r>
              <a:rPr lang="en-US" sz="4000" b="0" i="0" u="none" strike="noStrike" baseline="0" dirty="0">
                <a:latin typeface="CMR10"/>
              </a:rPr>
              <a:t>approaches (e.g., Frank and Massy 1970; </a:t>
            </a:r>
            <a:r>
              <a:rPr lang="en-US" sz="4000" b="0" i="0" u="none" strike="noStrike" baseline="0" dirty="0" err="1">
                <a:latin typeface="CMR10"/>
              </a:rPr>
              <a:t>Desmet</a:t>
            </a:r>
            <a:r>
              <a:rPr lang="en-US" sz="4000" b="0" i="0" u="none" strike="noStrike" baseline="0" dirty="0">
                <a:latin typeface="CMR10"/>
              </a:rPr>
              <a:t> and </a:t>
            </a:r>
            <a:r>
              <a:rPr lang="en-US" sz="4000" b="0" i="0" u="none" strike="noStrike" baseline="0" dirty="0" err="1">
                <a:latin typeface="CMR10"/>
              </a:rPr>
              <a:t>Renaudin</a:t>
            </a:r>
            <a:r>
              <a:rPr lang="en-US" sz="4000" b="0" i="0" u="none" strike="noStrike" baseline="0" dirty="0">
                <a:latin typeface="CMR10"/>
              </a:rPr>
              <a:t> 1998), eld experiments (</a:t>
            </a:r>
            <a:r>
              <a:rPr lang="en-US" sz="4000" b="0" i="0" u="none" strike="noStrike" baseline="0" dirty="0" err="1">
                <a:latin typeface="CMR10"/>
              </a:rPr>
              <a:t>Curhan</a:t>
            </a:r>
            <a:r>
              <a:rPr lang="en-US" sz="4000" b="0" i="0" u="none" strike="noStrike" baseline="0" dirty="0">
                <a:latin typeface="CMR10"/>
              </a:rPr>
              <a:t> 1972; </a:t>
            </a:r>
            <a:r>
              <a:rPr lang="en-US" sz="4000" b="0" i="0" u="none" strike="noStrike" baseline="0" dirty="0" err="1">
                <a:latin typeface="CMR10"/>
              </a:rPr>
              <a:t>Dreze</a:t>
            </a:r>
            <a:r>
              <a:rPr lang="en-US" sz="4000" b="0" i="0" u="none" strike="noStrike" baseline="0" dirty="0">
                <a:latin typeface="CMR10"/>
              </a:rPr>
              <a:t> et al. 1994)</a:t>
            </a:r>
          </a:p>
          <a:p>
            <a:pPr algn="l"/>
            <a:r>
              <a:rPr lang="en-US" sz="4000" b="0" i="0" u="none" strike="noStrike" baseline="0" dirty="0">
                <a:latin typeface="CMR10"/>
              </a:rPr>
              <a:t>and laboratory experiments (e.g., </a:t>
            </a:r>
            <a:r>
              <a:rPr lang="en-US" sz="4000" b="0" i="0" u="none" strike="noStrike" baseline="0" dirty="0" err="1">
                <a:latin typeface="CMR10"/>
              </a:rPr>
              <a:t>Chandon</a:t>
            </a:r>
            <a:r>
              <a:rPr lang="en-US" sz="4000" b="0" i="0" u="none" strike="noStrike" baseline="0" dirty="0">
                <a:latin typeface="CMR10"/>
              </a:rPr>
              <a:t> et al. 2009). In terms of observational research, one of the </a:t>
            </a:r>
            <a:r>
              <a:rPr lang="en-US" sz="4000" b="0" i="0" u="none" strike="noStrike" baseline="0" dirty="0" err="1">
                <a:latin typeface="CMR10"/>
              </a:rPr>
              <a:t>rst</a:t>
            </a:r>
            <a:r>
              <a:rPr lang="en-US" sz="4000" b="0" i="0" u="none" strike="noStrike" baseline="0" dirty="0">
                <a:latin typeface="CMR10"/>
              </a:rPr>
              <a:t> examples of this</a:t>
            </a:r>
          </a:p>
          <a:p>
            <a:pPr algn="l"/>
            <a:r>
              <a:rPr lang="en-US" sz="4000" b="0" i="0" u="none" strike="noStrike" baseline="0" dirty="0">
                <a:latin typeface="CMR10"/>
              </a:rPr>
              <a:t>approach is given by Frank and Massy (1970), who study the role of vertical position on sales for three sizes of the seven</a:t>
            </a:r>
          </a:p>
          <a:p>
            <a:pPr algn="l"/>
            <a:r>
              <a:rPr lang="en-US" sz="4000" b="0" i="0" u="none" strike="noStrike" baseline="0" dirty="0">
                <a:latin typeface="CMR10"/>
              </a:rPr>
              <a:t>highest volume brands within a single product category. They used data from 30 stores which were manually collected via</a:t>
            </a:r>
          </a:p>
          <a:p>
            <a:pPr algn="l"/>
            <a:r>
              <a:rPr lang="en-US" sz="4000" b="0" i="0" u="none" strike="noStrike" baseline="0" dirty="0">
                <a:latin typeface="CMR10"/>
              </a:rPr>
              <a:t>store audits. The authors performed a cross-sectional analysis and concluded that shelf level has an extremely modest </a:t>
            </a:r>
            <a:r>
              <a:rPr lang="en-US" sz="4000" b="0" i="0" u="none" strike="noStrike" baseline="0" dirty="0" err="1">
                <a:latin typeface="CMR10"/>
              </a:rPr>
              <a:t>eect</a:t>
            </a:r>
            <a:endParaRPr lang="en-US" sz="4000" b="0" i="0" u="none" strike="noStrike" baseline="0" dirty="0">
              <a:latin typeface="CMR10"/>
            </a:endParaRPr>
          </a:p>
          <a:p>
            <a:pPr algn="l"/>
            <a:r>
              <a:rPr lang="en-US" sz="4000" b="0" i="0" u="none" strike="noStrike" baseline="0" dirty="0">
                <a:latin typeface="CMR10"/>
              </a:rPr>
              <a:t>on sales of this product, if any at all. Regarding eld experiments, </a:t>
            </a:r>
            <a:r>
              <a:rPr lang="en-US" sz="4000" b="0" i="0" u="none" strike="noStrike" baseline="0" dirty="0" err="1">
                <a:latin typeface="CMR10"/>
              </a:rPr>
              <a:t>Dreze</a:t>
            </a:r>
            <a:r>
              <a:rPr lang="en-US" sz="4000" b="0" i="0" u="none" strike="noStrike" baseline="0" dirty="0">
                <a:latin typeface="CMR10"/>
              </a:rPr>
              <a:t> et al. 1994 implemented planogram changes across 60</a:t>
            </a:r>
          </a:p>
          <a:p>
            <a:pPr algn="l"/>
            <a:r>
              <a:rPr lang="en-US" sz="4000" b="0" i="0" u="none" strike="noStrike" baseline="0" dirty="0">
                <a:latin typeface="CMR10"/>
              </a:rPr>
              <a:t>stores. One of the conclusions from this study is that vertical position changes lead to stronger changes in sales than horizontal</a:t>
            </a:r>
          </a:p>
          <a:p>
            <a:pPr algn="l"/>
            <a:r>
              <a:rPr lang="en-US" sz="4000" b="0" i="0" u="none" strike="noStrike" baseline="0" dirty="0">
                <a:latin typeface="CMR10"/>
              </a:rPr>
              <a:t>position </a:t>
            </a:r>
            <a:r>
              <a:rPr lang="en-US" sz="4000" b="0" i="0" u="none" strike="noStrike" baseline="0" dirty="0" err="1">
                <a:latin typeface="CMR10"/>
              </a:rPr>
              <a:t>modications</a:t>
            </a:r>
            <a:r>
              <a:rPr lang="en-US" sz="4000" b="0" i="0" u="none" strike="noStrike" baseline="0" dirty="0">
                <a:latin typeface="CMR10"/>
              </a:rPr>
              <a:t>. Finally, </a:t>
            </a:r>
            <a:r>
              <a:rPr lang="en-US" sz="4000" b="0" i="0" u="none" strike="noStrike" baseline="0" dirty="0" err="1">
                <a:latin typeface="CMR10"/>
              </a:rPr>
              <a:t>Chandon</a:t>
            </a:r>
            <a:r>
              <a:rPr lang="en-US" sz="4000" b="0" i="0" u="none" strike="noStrike" baseline="0" dirty="0">
                <a:latin typeface="CMR10"/>
              </a:rPr>
              <a:t> et al. (2009) use an eye-tracking laboratory experiment and </a:t>
            </a:r>
            <a:r>
              <a:rPr lang="en-US" sz="4000" b="0" i="0" u="none" strike="noStrike" baseline="0" dirty="0" err="1">
                <a:latin typeface="CMR10"/>
              </a:rPr>
              <a:t>nd</a:t>
            </a:r>
            <a:r>
              <a:rPr lang="en-US" sz="4000" b="0" i="0" u="none" strike="noStrike" baseline="0" dirty="0">
                <a:latin typeface="CMR10"/>
              </a:rPr>
              <a:t> that products in</a:t>
            </a:r>
          </a:p>
          <a:p>
            <a:pPr algn="l"/>
            <a:r>
              <a:rPr lang="en-US" sz="4000" b="0" i="0" u="none" strike="noStrike" baseline="0" dirty="0">
                <a:latin typeface="CMR10"/>
              </a:rPr>
              <a:t>top- and middle-shelf positions gain more attention than low-shelf positions; however, only top-shelf positions exhibit gains in</a:t>
            </a:r>
          </a:p>
          <a:p>
            <a:pPr algn="l"/>
            <a:r>
              <a:rPr lang="en-US" sz="4000" b="0" i="0" u="none" strike="noStrike" baseline="0" dirty="0">
                <a:latin typeface="CMR10"/>
              </a:rPr>
              <a:t>terms of brand evaluation.</a:t>
            </a:r>
          </a:p>
          <a:p>
            <a:pPr algn="l"/>
            <a:r>
              <a:rPr lang="en-US" sz="4000" b="0" i="0" u="none" strike="noStrike" baseline="0" dirty="0">
                <a:latin typeface="CMR10"/>
              </a:rPr>
              <a:t>Each of these three types of approaches has some limitations. Observational studies are typically not well suited to make</a:t>
            </a:r>
          </a:p>
          <a:p>
            <a:pPr algn="l"/>
            <a:r>
              <a:rPr lang="en-US" sz="4000" b="0" i="0" u="none" strike="noStrike" baseline="0" dirty="0">
                <a:latin typeface="CMR10"/>
              </a:rPr>
              <a:t>causal inferences (e.g., to verify whether shifting a product from the bottom to the top shelf leads to an increase in sales).</a:t>
            </a:r>
          </a:p>
          <a:p>
            <a:pPr algn="l"/>
            <a:r>
              <a:rPr lang="en-US" sz="4000" b="0" i="0" u="none" strike="noStrike" baseline="0" dirty="0">
                <a:latin typeface="CMR10"/>
              </a:rPr>
              <a:t>These methods instead can be quite </a:t>
            </a:r>
            <a:r>
              <a:rPr lang="en-US" sz="4000" b="0" i="0" u="none" strike="noStrike" baseline="0" dirty="0" err="1">
                <a:latin typeface="CMR10"/>
              </a:rPr>
              <a:t>eective</a:t>
            </a:r>
            <a:r>
              <a:rPr lang="en-US" sz="4000" b="0" i="0" u="none" strike="noStrike" baseline="0" dirty="0">
                <a:latin typeface="CMR10"/>
              </a:rPr>
              <a:t> at detecting correlations or associations instead of causal relationships between</a:t>
            </a:r>
          </a:p>
          <a:p>
            <a:pPr algn="l"/>
            <a:r>
              <a:rPr lang="en-US" sz="4000" b="0" i="0" u="none" strike="noStrike" baseline="0" dirty="0">
                <a:latin typeface="CMR10"/>
              </a:rPr>
              <a:t>variables. Field experiments require the retailer to agree to make changes to planograms for some products in some stores for</a:t>
            </a:r>
          </a:p>
          <a:p>
            <a:pPr algn="l"/>
            <a:r>
              <a:rPr lang="en-US" sz="4000" b="0" i="0" u="none" strike="noStrike" baseline="0" dirty="0">
                <a:latin typeface="CMR10"/>
              </a:rPr>
              <a:t>a </a:t>
            </a:r>
            <a:r>
              <a:rPr lang="en-US" sz="4000" b="0" i="0" u="none" strike="noStrike" baseline="0" dirty="0" err="1">
                <a:latin typeface="CMR10"/>
              </a:rPr>
              <a:t>suciently</a:t>
            </a:r>
            <a:r>
              <a:rPr lang="en-US" sz="4000" b="0" i="0" u="none" strike="noStrike" baseline="0" dirty="0">
                <a:latin typeface="CMR10"/>
              </a:rPr>
              <a:t> long period of time. Finally, laboratory experiments achieve high levels of internal validity but typically rely on</a:t>
            </a:r>
          </a:p>
          <a:p>
            <a:pPr algn="l"/>
            <a:r>
              <a:rPr lang="en-US" sz="4000" b="0" i="0" u="none" strike="noStrike" baseline="0" dirty="0">
                <a:latin typeface="CMR10"/>
              </a:rPr>
              <a:t>digital representations of physical shelves.</a:t>
            </a:r>
          </a:p>
          <a:p>
            <a:pPr algn="l"/>
            <a:r>
              <a:rPr lang="en-US" sz="4000" b="0" i="0" u="none" strike="noStrike" baseline="0" dirty="0">
                <a:latin typeface="CMR10"/>
              </a:rPr>
              <a:t>Furthermore, in the case of observational and eld experiment studies, the researcher needs access to shelf position data.</a:t>
            </a:r>
          </a:p>
          <a:p>
            <a:pPr algn="l"/>
            <a:r>
              <a:rPr lang="en-US" sz="4000" b="0" i="0" u="none" strike="noStrike" baseline="0" dirty="0">
                <a:latin typeface="CMR10"/>
              </a:rPr>
              <a:t>In prior empirical research this has been done by relying on planograms (e.g., </a:t>
            </a:r>
            <a:r>
              <a:rPr lang="en-US" sz="4000" b="0" i="0" u="none" strike="noStrike" baseline="0" dirty="0" err="1">
                <a:latin typeface="CMR10"/>
              </a:rPr>
              <a:t>Dreze</a:t>
            </a:r>
            <a:r>
              <a:rPr lang="en-US" sz="4000" b="0" i="0" u="none" strike="noStrike" baseline="0" dirty="0">
                <a:latin typeface="CMR10"/>
              </a:rPr>
              <a:t> et al. 1994) or physical audits (</a:t>
            </a:r>
            <a:r>
              <a:rPr lang="en-US" sz="4000" b="0" i="0" u="none" strike="noStrike" baseline="0" dirty="0" err="1">
                <a:latin typeface="CMR10"/>
              </a:rPr>
              <a:t>e.g.,Frank</a:t>
            </a:r>
            <a:endParaRPr lang="en-US" sz="4000" b="0" i="0" u="none" strike="noStrike" baseline="0" dirty="0">
              <a:latin typeface="CMR10"/>
            </a:endParaRPr>
          </a:p>
          <a:p>
            <a:pPr algn="l"/>
            <a:r>
              <a:rPr lang="en-US" sz="4000" b="0" i="0" u="none" strike="noStrike" baseline="0" dirty="0">
                <a:latin typeface="CMR10"/>
              </a:rPr>
              <a:t>and Massy 1970). Unfortunately, planograms are subject to compliance issues (</a:t>
            </a:r>
            <a:r>
              <a:rPr lang="en-US" sz="4000" b="0" i="0" u="none" strike="noStrike" baseline="0" dirty="0" err="1">
                <a:latin typeface="CMR10"/>
              </a:rPr>
              <a:t>Skorupa</a:t>
            </a:r>
            <a:r>
              <a:rPr lang="en-US" sz="4000" b="0" i="0" u="none" strike="noStrike" baseline="0" dirty="0">
                <a:latin typeface="CMR10"/>
              </a:rPr>
              <a:t> 2013). Indeed, in conversations</a:t>
            </a:r>
          </a:p>
          <a:p>
            <a:pPr algn="l"/>
            <a:r>
              <a:rPr lang="en-US" sz="4000" b="0" i="0" u="none" strike="noStrike" baseline="0" dirty="0">
                <a:latin typeface="CMR10"/>
              </a:rPr>
              <a:t>with practitioners, they indicate that planograms are changed with very low frequency (e.g., less often than once a year)</a:t>
            </a:r>
          </a:p>
          <a:p>
            <a:pPr algn="l"/>
            <a:r>
              <a:rPr lang="en-US" sz="4000" b="0" i="0" u="none" strike="noStrike" baseline="0" dirty="0">
                <a:latin typeface="CMR10"/>
              </a:rPr>
              <a:t>and that compliance decreases sharply after the </a:t>
            </a:r>
            <a:r>
              <a:rPr lang="en-US" sz="4000" b="0" i="0" u="none" strike="noStrike" baseline="0" dirty="0" err="1">
                <a:latin typeface="CMR10"/>
              </a:rPr>
              <a:t>rst</a:t>
            </a:r>
            <a:r>
              <a:rPr lang="en-US" sz="4000" b="0" i="0" u="none" strike="noStrike" baseline="0" dirty="0">
                <a:latin typeface="CMR10"/>
              </a:rPr>
              <a:t> weeks of implementing a new planogram. Regarding physical audits,</a:t>
            </a:r>
          </a:p>
          <a:p>
            <a:pPr algn="l"/>
            <a:r>
              <a:rPr lang="en-US" sz="4000" b="0" i="0" u="none" strike="noStrike" baseline="0" dirty="0">
                <a:latin typeface="CMR10"/>
              </a:rPr>
              <a:t>their implementation requires numerous labor hours, particularly if the study involves multiple stores, product categories and</a:t>
            </a:r>
          </a:p>
          <a:p>
            <a:pPr algn="l"/>
            <a:r>
              <a:rPr lang="en-US" sz="4000" b="0" i="0" u="none" strike="noStrike" baseline="0" dirty="0">
                <a:latin typeface="CMR10"/>
              </a:rPr>
              <a:t>periods and they are prone to coding errors.</a:t>
            </a:r>
          </a:p>
          <a:p>
            <a:pPr algn="l"/>
            <a:endParaRPr lang="en-US" sz="4000" b="0" i="0" u="none" strike="noStrike" baseline="0" dirty="0">
              <a:latin typeface="CMR10"/>
            </a:endParaRPr>
          </a:p>
          <a:p>
            <a:pPr algn="l"/>
            <a:endParaRPr lang="en-US" sz="4000" b="0" i="0" u="none" strike="noStrike" baseline="0" dirty="0">
              <a:latin typeface="CMR10"/>
            </a:endParaRPr>
          </a:p>
          <a:p>
            <a:pPr algn="l"/>
            <a:r>
              <a:rPr lang="en-US" sz="4000" b="0" i="0" u="none" strike="noStrike" baseline="0" dirty="0">
                <a:latin typeface="CMR10"/>
              </a:rPr>
              <a:t>Accordingly, this research will make four contributions to the literature. First, it proposes a methodology for the estimation</a:t>
            </a:r>
          </a:p>
          <a:p>
            <a:pPr algn="l"/>
            <a:r>
              <a:rPr lang="en-US" sz="4000" b="0" i="0" u="none" strike="noStrike" baseline="0" dirty="0">
                <a:latin typeface="CMR10"/>
              </a:rPr>
              <a:t>of the impact of product position on the performance of a product without the need of implementing experiments, and hence</a:t>
            </a:r>
          </a:p>
          <a:p>
            <a:pPr algn="l"/>
            <a:r>
              <a:rPr lang="en-US" sz="4000" b="0" i="0" u="none" strike="noStrike" baseline="0" dirty="0">
                <a:latin typeface="CMR10"/>
              </a:rPr>
              <a:t>taking advantage of data available to retailers and its providers. Second, from a substantive perspective, it will test and</a:t>
            </a:r>
          </a:p>
          <a:p>
            <a:pPr algn="l"/>
            <a:r>
              <a:rPr lang="en-US" sz="4000" b="0" i="0" u="none" strike="noStrike" baseline="0" dirty="0">
                <a:latin typeface="CMR10"/>
              </a:rPr>
              <a:t>validate hypotheses described in the next section about the impact of shelf position on sales that are motivated by vision</a:t>
            </a:r>
          </a:p>
          <a:p>
            <a:pPr algn="l"/>
            <a:r>
              <a:rPr lang="en-US" sz="4000" b="0" i="0" u="none" strike="noStrike" baseline="0" dirty="0">
                <a:latin typeface="CMR10"/>
              </a:rPr>
              <a:t>research and studies of shopping trajectories inside retail stores. Third, in contrast with previous studies, we will be able</a:t>
            </a:r>
          </a:p>
          <a:p>
            <a:pPr algn="l"/>
            <a:r>
              <a:rPr lang="en-US" sz="4000" b="0" i="0" u="none" strike="noStrike" baseline="0" dirty="0">
                <a:latin typeface="CMR10"/>
              </a:rPr>
              <a:t>to account for on-shelf stockouts when measuring the impact of product position on sales. Fourth, the substantive insights</a:t>
            </a:r>
          </a:p>
          <a:p>
            <a:pPr algn="l"/>
            <a:r>
              <a:rPr lang="en-US" sz="4000" b="0" i="0" u="none" strike="noStrike" baseline="0" dirty="0">
                <a:latin typeface="CMR10"/>
              </a:rPr>
              <a:t>from this research will be useful for other researchers interested in the development of algorithms for shelf space optimization.</a:t>
            </a:r>
          </a:p>
          <a:p>
            <a:pPr algn="l"/>
            <a:r>
              <a:rPr lang="en-US" sz="4000" b="0" i="0" u="none" strike="noStrike" baseline="0" dirty="0">
                <a:latin typeface="CMR10"/>
              </a:rPr>
              <a:t>These algorithms require knowledge of the relationship between shelf space and position on product demand.</a:t>
            </a:r>
          </a:p>
          <a:p>
            <a:pPr algn="l"/>
            <a:endParaRPr lang="en-US" sz="4000" b="0" i="0" u="none" strike="noStrike" baseline="0" dirty="0">
              <a:latin typeface="CMR10"/>
            </a:endParaRPr>
          </a:p>
          <a:p>
            <a:pPr algn="l"/>
            <a:endParaRPr lang="en-US" sz="4000" b="0" i="0" u="none" strike="noStrike" baseline="0" dirty="0">
              <a:latin typeface="CMR10"/>
            </a:endParaRPr>
          </a:p>
          <a:p>
            <a:pPr algn="l"/>
            <a:endParaRPr lang="en-US" sz="4000" b="0" i="0" u="none" strike="noStrike" baseline="0" dirty="0">
              <a:latin typeface="CMR10"/>
            </a:endParaRPr>
          </a:p>
          <a:p>
            <a:pPr algn="l"/>
            <a:endParaRPr lang="en-US" sz="4000" b="0" i="0" u="none" strike="noStrike" baseline="0" dirty="0">
              <a:latin typeface="CMR10"/>
            </a:endParaRPr>
          </a:p>
          <a:p>
            <a:pPr marL="0" lvl="0" indent="0" algn="l" rtl="0">
              <a:lnSpc>
                <a:spcPct val="100000"/>
              </a:lnSpc>
              <a:spcBef>
                <a:spcPts val="0"/>
              </a:spcBef>
              <a:spcAft>
                <a:spcPts val="0"/>
              </a:spcAft>
              <a:buSzPts val="1400"/>
              <a:buNone/>
            </a:pPr>
            <a:endParaRPr dirty="0"/>
          </a:p>
        </p:txBody>
      </p:sp>
      <p:sp>
        <p:nvSpPr>
          <p:cNvPr id="94" name="Google Shape;9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CL"/>
              <a:t>7</a:t>
            </a:fld>
            <a:endParaRPr/>
          </a:p>
        </p:txBody>
      </p:sp>
    </p:spTree>
    <p:extLst>
      <p:ext uri="{BB962C8B-B14F-4D97-AF65-F5344CB8AC3E}">
        <p14:creationId xmlns:p14="http://schemas.microsoft.com/office/powerpoint/2010/main" val="709996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sz="4000" b="0" i="0" u="none" strike="noStrike" baseline="0" dirty="0">
                <a:latin typeface="CMR10"/>
              </a:rPr>
              <a:t>Existing research related to the impact of shelf position on sales can be classified into three main streams: observational</a:t>
            </a:r>
          </a:p>
          <a:p>
            <a:pPr algn="l"/>
            <a:r>
              <a:rPr lang="en-US" sz="4000" b="0" i="0" u="none" strike="noStrike" baseline="0" dirty="0">
                <a:latin typeface="CMR10"/>
              </a:rPr>
              <a:t>approaches (e.g., Frank and Massy 1970; </a:t>
            </a:r>
            <a:r>
              <a:rPr lang="en-US" sz="4000" b="0" i="0" u="none" strike="noStrike" baseline="0" dirty="0" err="1">
                <a:latin typeface="CMR10"/>
              </a:rPr>
              <a:t>Desmet</a:t>
            </a:r>
            <a:r>
              <a:rPr lang="en-US" sz="4000" b="0" i="0" u="none" strike="noStrike" baseline="0" dirty="0">
                <a:latin typeface="CMR10"/>
              </a:rPr>
              <a:t> and </a:t>
            </a:r>
            <a:r>
              <a:rPr lang="en-US" sz="4000" b="0" i="0" u="none" strike="noStrike" baseline="0" dirty="0" err="1">
                <a:latin typeface="CMR10"/>
              </a:rPr>
              <a:t>Renaudin</a:t>
            </a:r>
            <a:r>
              <a:rPr lang="en-US" sz="4000" b="0" i="0" u="none" strike="noStrike" baseline="0" dirty="0">
                <a:latin typeface="CMR10"/>
              </a:rPr>
              <a:t> 1998), eld experiments (</a:t>
            </a:r>
            <a:r>
              <a:rPr lang="en-US" sz="4000" b="0" i="0" u="none" strike="noStrike" baseline="0" dirty="0" err="1">
                <a:latin typeface="CMR10"/>
              </a:rPr>
              <a:t>Curhan</a:t>
            </a:r>
            <a:r>
              <a:rPr lang="en-US" sz="4000" b="0" i="0" u="none" strike="noStrike" baseline="0" dirty="0">
                <a:latin typeface="CMR10"/>
              </a:rPr>
              <a:t> 1972; </a:t>
            </a:r>
            <a:r>
              <a:rPr lang="en-US" sz="4000" b="0" i="0" u="none" strike="noStrike" baseline="0" dirty="0" err="1">
                <a:latin typeface="CMR10"/>
              </a:rPr>
              <a:t>Dreze</a:t>
            </a:r>
            <a:r>
              <a:rPr lang="en-US" sz="4000" b="0" i="0" u="none" strike="noStrike" baseline="0" dirty="0">
                <a:latin typeface="CMR10"/>
              </a:rPr>
              <a:t> et al. 1994)</a:t>
            </a:r>
          </a:p>
          <a:p>
            <a:pPr algn="l"/>
            <a:r>
              <a:rPr lang="en-US" sz="4000" b="0" i="0" u="none" strike="noStrike" baseline="0" dirty="0">
                <a:latin typeface="CMR10"/>
              </a:rPr>
              <a:t>and laboratory experiments (e.g., </a:t>
            </a:r>
            <a:r>
              <a:rPr lang="en-US" sz="4000" b="0" i="0" u="none" strike="noStrike" baseline="0" dirty="0" err="1">
                <a:latin typeface="CMR10"/>
              </a:rPr>
              <a:t>Chandon</a:t>
            </a:r>
            <a:r>
              <a:rPr lang="en-US" sz="4000" b="0" i="0" u="none" strike="noStrike" baseline="0" dirty="0">
                <a:latin typeface="CMR10"/>
              </a:rPr>
              <a:t> et al. 2009). In terms of observational research, one of the </a:t>
            </a:r>
            <a:r>
              <a:rPr lang="en-US" sz="4000" b="0" i="0" u="none" strike="noStrike" baseline="0" dirty="0" err="1">
                <a:latin typeface="CMR10"/>
              </a:rPr>
              <a:t>rst</a:t>
            </a:r>
            <a:r>
              <a:rPr lang="en-US" sz="4000" b="0" i="0" u="none" strike="noStrike" baseline="0" dirty="0">
                <a:latin typeface="CMR10"/>
              </a:rPr>
              <a:t> examples of this</a:t>
            </a:r>
          </a:p>
          <a:p>
            <a:pPr algn="l"/>
            <a:r>
              <a:rPr lang="en-US" sz="4000" b="0" i="0" u="none" strike="noStrike" baseline="0" dirty="0">
                <a:latin typeface="CMR10"/>
              </a:rPr>
              <a:t>approach is given by Frank and Massy (1970), who study the role of vertical position on sales for three sizes of the seven</a:t>
            </a:r>
          </a:p>
          <a:p>
            <a:pPr algn="l"/>
            <a:r>
              <a:rPr lang="en-US" sz="4000" b="0" i="0" u="none" strike="noStrike" baseline="0" dirty="0">
                <a:latin typeface="CMR10"/>
              </a:rPr>
              <a:t>highest volume brands within a single product category. They used data from 30 stores which were manually collected via</a:t>
            </a:r>
          </a:p>
          <a:p>
            <a:pPr algn="l"/>
            <a:r>
              <a:rPr lang="en-US" sz="4000" b="0" i="0" u="none" strike="noStrike" baseline="0" dirty="0">
                <a:latin typeface="CMR10"/>
              </a:rPr>
              <a:t>store audits. The authors performed a cross-sectional analysis and concluded that shelf level has an extremely modest </a:t>
            </a:r>
            <a:r>
              <a:rPr lang="en-US" sz="4000" b="0" i="0" u="none" strike="noStrike" baseline="0" dirty="0" err="1">
                <a:latin typeface="CMR10"/>
              </a:rPr>
              <a:t>eect</a:t>
            </a:r>
            <a:endParaRPr lang="en-US" sz="4000" b="0" i="0" u="none" strike="noStrike" baseline="0" dirty="0">
              <a:latin typeface="CMR10"/>
            </a:endParaRPr>
          </a:p>
          <a:p>
            <a:pPr algn="l"/>
            <a:r>
              <a:rPr lang="en-US" sz="4000" b="0" i="0" u="none" strike="noStrike" baseline="0" dirty="0">
                <a:latin typeface="CMR10"/>
              </a:rPr>
              <a:t>on sales of this product, if any at all. Regarding eld experiments, </a:t>
            </a:r>
            <a:r>
              <a:rPr lang="en-US" sz="4000" b="0" i="0" u="none" strike="noStrike" baseline="0" dirty="0" err="1">
                <a:latin typeface="CMR10"/>
              </a:rPr>
              <a:t>Dreze</a:t>
            </a:r>
            <a:r>
              <a:rPr lang="en-US" sz="4000" b="0" i="0" u="none" strike="noStrike" baseline="0" dirty="0">
                <a:latin typeface="CMR10"/>
              </a:rPr>
              <a:t> et al. 1994 implemented planogram changes across 60</a:t>
            </a:r>
          </a:p>
          <a:p>
            <a:pPr algn="l"/>
            <a:r>
              <a:rPr lang="en-US" sz="4000" b="0" i="0" u="none" strike="noStrike" baseline="0" dirty="0">
                <a:latin typeface="CMR10"/>
              </a:rPr>
              <a:t>stores. One of the conclusions from this study is that vertical position changes lead to stronger changes in sales than horizontal</a:t>
            </a:r>
          </a:p>
          <a:p>
            <a:pPr algn="l"/>
            <a:r>
              <a:rPr lang="en-US" sz="4000" b="0" i="0" u="none" strike="noStrike" baseline="0" dirty="0">
                <a:latin typeface="CMR10"/>
              </a:rPr>
              <a:t>position </a:t>
            </a:r>
            <a:r>
              <a:rPr lang="en-US" sz="4000" b="0" i="0" u="none" strike="noStrike" baseline="0" dirty="0" err="1">
                <a:latin typeface="CMR10"/>
              </a:rPr>
              <a:t>modications</a:t>
            </a:r>
            <a:r>
              <a:rPr lang="en-US" sz="4000" b="0" i="0" u="none" strike="noStrike" baseline="0" dirty="0">
                <a:latin typeface="CMR10"/>
              </a:rPr>
              <a:t>. Finally, </a:t>
            </a:r>
            <a:r>
              <a:rPr lang="en-US" sz="4000" b="0" i="0" u="none" strike="noStrike" baseline="0" dirty="0" err="1">
                <a:latin typeface="CMR10"/>
              </a:rPr>
              <a:t>Chandon</a:t>
            </a:r>
            <a:r>
              <a:rPr lang="en-US" sz="4000" b="0" i="0" u="none" strike="noStrike" baseline="0" dirty="0">
                <a:latin typeface="CMR10"/>
              </a:rPr>
              <a:t> et al. (2009) use an eye-tracking laboratory experiment and </a:t>
            </a:r>
            <a:r>
              <a:rPr lang="en-US" sz="4000" b="0" i="0" u="none" strike="noStrike" baseline="0" dirty="0" err="1">
                <a:latin typeface="CMR10"/>
              </a:rPr>
              <a:t>nd</a:t>
            </a:r>
            <a:r>
              <a:rPr lang="en-US" sz="4000" b="0" i="0" u="none" strike="noStrike" baseline="0" dirty="0">
                <a:latin typeface="CMR10"/>
              </a:rPr>
              <a:t> that products in</a:t>
            </a:r>
          </a:p>
          <a:p>
            <a:pPr algn="l"/>
            <a:r>
              <a:rPr lang="en-US" sz="4000" b="0" i="0" u="none" strike="noStrike" baseline="0" dirty="0">
                <a:latin typeface="CMR10"/>
              </a:rPr>
              <a:t>top- and middle-shelf positions gain more attention than low-shelf positions; however, only top-shelf positions exhibit gains in</a:t>
            </a:r>
          </a:p>
          <a:p>
            <a:pPr algn="l"/>
            <a:r>
              <a:rPr lang="en-US" sz="4000" b="0" i="0" u="none" strike="noStrike" baseline="0" dirty="0">
                <a:latin typeface="CMR10"/>
              </a:rPr>
              <a:t>terms of brand evaluation.</a:t>
            </a:r>
          </a:p>
          <a:p>
            <a:pPr algn="l"/>
            <a:r>
              <a:rPr lang="en-US" sz="4000" b="0" i="0" u="none" strike="noStrike" baseline="0" dirty="0">
                <a:latin typeface="CMR10"/>
              </a:rPr>
              <a:t>Each of these three types of approaches has some limitations. Observational studies are typically not well suited to make</a:t>
            </a:r>
          </a:p>
          <a:p>
            <a:pPr algn="l"/>
            <a:r>
              <a:rPr lang="en-US" sz="4000" b="0" i="0" u="none" strike="noStrike" baseline="0" dirty="0">
                <a:latin typeface="CMR10"/>
              </a:rPr>
              <a:t>causal inferences (e.g., to verify whether shifting a product from the bottom to the top shelf leads to an increase in sales).</a:t>
            </a:r>
          </a:p>
          <a:p>
            <a:pPr algn="l"/>
            <a:r>
              <a:rPr lang="en-US" sz="4000" b="0" i="0" u="none" strike="noStrike" baseline="0" dirty="0">
                <a:latin typeface="CMR10"/>
              </a:rPr>
              <a:t>These methods instead can be quite </a:t>
            </a:r>
            <a:r>
              <a:rPr lang="en-US" sz="4000" b="0" i="0" u="none" strike="noStrike" baseline="0" dirty="0" err="1">
                <a:latin typeface="CMR10"/>
              </a:rPr>
              <a:t>eective</a:t>
            </a:r>
            <a:r>
              <a:rPr lang="en-US" sz="4000" b="0" i="0" u="none" strike="noStrike" baseline="0" dirty="0">
                <a:latin typeface="CMR10"/>
              </a:rPr>
              <a:t> at detecting correlations or associations instead of causal relationships between</a:t>
            </a:r>
          </a:p>
          <a:p>
            <a:pPr algn="l"/>
            <a:r>
              <a:rPr lang="en-US" sz="4000" b="0" i="0" u="none" strike="noStrike" baseline="0" dirty="0">
                <a:latin typeface="CMR10"/>
              </a:rPr>
              <a:t>variables. Field experiments require the retailer to agree to make changes to planograms for some products in some stores for</a:t>
            </a:r>
          </a:p>
          <a:p>
            <a:pPr algn="l"/>
            <a:r>
              <a:rPr lang="en-US" sz="4000" b="0" i="0" u="none" strike="noStrike" baseline="0" dirty="0">
                <a:latin typeface="CMR10"/>
              </a:rPr>
              <a:t>a </a:t>
            </a:r>
            <a:r>
              <a:rPr lang="en-US" sz="4000" b="0" i="0" u="none" strike="noStrike" baseline="0" dirty="0" err="1">
                <a:latin typeface="CMR10"/>
              </a:rPr>
              <a:t>suciently</a:t>
            </a:r>
            <a:r>
              <a:rPr lang="en-US" sz="4000" b="0" i="0" u="none" strike="noStrike" baseline="0" dirty="0">
                <a:latin typeface="CMR10"/>
              </a:rPr>
              <a:t> long period of time. Finally, laboratory experiments achieve high levels of internal validity but typically rely on</a:t>
            </a:r>
          </a:p>
          <a:p>
            <a:pPr algn="l"/>
            <a:r>
              <a:rPr lang="en-US" sz="4000" b="0" i="0" u="none" strike="noStrike" baseline="0" dirty="0">
                <a:latin typeface="CMR10"/>
              </a:rPr>
              <a:t>digital representations of physical shelves.</a:t>
            </a:r>
          </a:p>
          <a:p>
            <a:pPr algn="l"/>
            <a:r>
              <a:rPr lang="en-US" sz="4000" b="0" i="0" u="none" strike="noStrike" baseline="0" dirty="0">
                <a:latin typeface="CMR10"/>
              </a:rPr>
              <a:t>Furthermore, in the case of observational and eld experiment studies, the researcher needs access to shelf position data.</a:t>
            </a:r>
          </a:p>
          <a:p>
            <a:pPr algn="l"/>
            <a:r>
              <a:rPr lang="en-US" sz="4000" b="0" i="0" u="none" strike="noStrike" baseline="0" dirty="0">
                <a:latin typeface="CMR10"/>
              </a:rPr>
              <a:t>In prior empirical research this has been done by relying on planograms (e.g., </a:t>
            </a:r>
            <a:r>
              <a:rPr lang="en-US" sz="4000" b="0" i="0" u="none" strike="noStrike" baseline="0" dirty="0" err="1">
                <a:latin typeface="CMR10"/>
              </a:rPr>
              <a:t>Dreze</a:t>
            </a:r>
            <a:r>
              <a:rPr lang="en-US" sz="4000" b="0" i="0" u="none" strike="noStrike" baseline="0" dirty="0">
                <a:latin typeface="CMR10"/>
              </a:rPr>
              <a:t> et al. 1994) or physical audits (</a:t>
            </a:r>
            <a:r>
              <a:rPr lang="en-US" sz="4000" b="0" i="0" u="none" strike="noStrike" baseline="0" dirty="0" err="1">
                <a:latin typeface="CMR10"/>
              </a:rPr>
              <a:t>e.g.,Frank</a:t>
            </a:r>
            <a:endParaRPr lang="en-US" sz="4000" b="0" i="0" u="none" strike="noStrike" baseline="0" dirty="0">
              <a:latin typeface="CMR10"/>
            </a:endParaRPr>
          </a:p>
          <a:p>
            <a:pPr algn="l"/>
            <a:r>
              <a:rPr lang="en-US" sz="4000" b="0" i="0" u="none" strike="noStrike" baseline="0" dirty="0">
                <a:latin typeface="CMR10"/>
              </a:rPr>
              <a:t>and Massy 1970). Unfortunately, planograms are subject to compliance issues (</a:t>
            </a:r>
            <a:r>
              <a:rPr lang="en-US" sz="4000" b="0" i="0" u="none" strike="noStrike" baseline="0" dirty="0" err="1">
                <a:latin typeface="CMR10"/>
              </a:rPr>
              <a:t>Skorupa</a:t>
            </a:r>
            <a:r>
              <a:rPr lang="en-US" sz="4000" b="0" i="0" u="none" strike="noStrike" baseline="0" dirty="0">
                <a:latin typeface="CMR10"/>
              </a:rPr>
              <a:t> 2013). Indeed, in conversations</a:t>
            </a:r>
          </a:p>
          <a:p>
            <a:pPr algn="l"/>
            <a:r>
              <a:rPr lang="en-US" sz="4000" b="0" i="0" u="none" strike="noStrike" baseline="0" dirty="0">
                <a:latin typeface="CMR10"/>
              </a:rPr>
              <a:t>with practitioners, they indicate that planograms are changed with very low frequency (e.g., less often than once a year)</a:t>
            </a:r>
          </a:p>
          <a:p>
            <a:pPr algn="l"/>
            <a:r>
              <a:rPr lang="en-US" sz="4000" b="0" i="0" u="none" strike="noStrike" baseline="0" dirty="0">
                <a:latin typeface="CMR10"/>
              </a:rPr>
              <a:t>and that compliance decreases sharply after the </a:t>
            </a:r>
            <a:r>
              <a:rPr lang="en-US" sz="4000" b="0" i="0" u="none" strike="noStrike" baseline="0" dirty="0" err="1">
                <a:latin typeface="CMR10"/>
              </a:rPr>
              <a:t>rst</a:t>
            </a:r>
            <a:r>
              <a:rPr lang="en-US" sz="4000" b="0" i="0" u="none" strike="noStrike" baseline="0" dirty="0">
                <a:latin typeface="CMR10"/>
              </a:rPr>
              <a:t> weeks of implementing a new planogram. Regarding physical audits,</a:t>
            </a:r>
          </a:p>
          <a:p>
            <a:pPr algn="l"/>
            <a:r>
              <a:rPr lang="en-US" sz="4000" b="0" i="0" u="none" strike="noStrike" baseline="0" dirty="0">
                <a:latin typeface="CMR10"/>
              </a:rPr>
              <a:t>their implementation requires numerous labor hours, particularly if the study involves multiple stores, product categories and</a:t>
            </a:r>
          </a:p>
          <a:p>
            <a:pPr algn="l"/>
            <a:r>
              <a:rPr lang="en-US" sz="4000" b="0" i="0" u="none" strike="noStrike" baseline="0" dirty="0">
                <a:latin typeface="CMR10"/>
              </a:rPr>
              <a:t>periods and they are prone to coding errors.</a:t>
            </a:r>
          </a:p>
          <a:p>
            <a:pPr algn="l"/>
            <a:endParaRPr lang="en-US" sz="4000" b="0" i="0" u="none" strike="noStrike" baseline="0" dirty="0">
              <a:latin typeface="CMR10"/>
            </a:endParaRPr>
          </a:p>
          <a:p>
            <a:pPr algn="l"/>
            <a:endParaRPr lang="en-US" sz="4000" b="0" i="0" u="none" strike="noStrike" baseline="0" dirty="0">
              <a:latin typeface="CMR10"/>
            </a:endParaRPr>
          </a:p>
          <a:p>
            <a:pPr algn="l"/>
            <a:r>
              <a:rPr lang="en-US" sz="4000" b="0" i="0" u="none" strike="noStrike" baseline="0" dirty="0">
                <a:latin typeface="CMR10"/>
              </a:rPr>
              <a:t>Accordingly, this research will make four contributions to the literature. First, it proposes a methodology for the estimation</a:t>
            </a:r>
          </a:p>
          <a:p>
            <a:pPr algn="l"/>
            <a:r>
              <a:rPr lang="en-US" sz="4000" b="0" i="0" u="none" strike="noStrike" baseline="0" dirty="0">
                <a:latin typeface="CMR10"/>
              </a:rPr>
              <a:t>of the impact of product position on the performance of a product without the need of implementing experiments, and hence</a:t>
            </a:r>
          </a:p>
          <a:p>
            <a:pPr algn="l"/>
            <a:r>
              <a:rPr lang="en-US" sz="4000" b="0" i="0" u="none" strike="noStrike" baseline="0" dirty="0">
                <a:latin typeface="CMR10"/>
              </a:rPr>
              <a:t>taking advantage of data available to retailers and its providers. Second, from a substantive perspective, it will test and</a:t>
            </a:r>
          </a:p>
          <a:p>
            <a:pPr algn="l"/>
            <a:r>
              <a:rPr lang="en-US" sz="4000" b="0" i="0" u="none" strike="noStrike" baseline="0" dirty="0">
                <a:latin typeface="CMR10"/>
              </a:rPr>
              <a:t>validate hypotheses described in the next section about the impact of shelf position on sales that are motivated by vision</a:t>
            </a:r>
          </a:p>
          <a:p>
            <a:pPr algn="l"/>
            <a:r>
              <a:rPr lang="en-US" sz="4000" b="0" i="0" u="none" strike="noStrike" baseline="0" dirty="0">
                <a:latin typeface="CMR10"/>
              </a:rPr>
              <a:t>research and studies of shopping trajectories inside retail stores. Third, in contrast with previous studies, we will be able</a:t>
            </a:r>
          </a:p>
          <a:p>
            <a:pPr algn="l"/>
            <a:r>
              <a:rPr lang="en-US" sz="4000" b="0" i="0" u="none" strike="noStrike" baseline="0" dirty="0">
                <a:latin typeface="CMR10"/>
              </a:rPr>
              <a:t>to account for on-shelf stockouts when measuring the impact of product position on sales. Fourth, the substantive insights</a:t>
            </a:r>
          </a:p>
          <a:p>
            <a:pPr algn="l"/>
            <a:r>
              <a:rPr lang="en-US" sz="4000" b="0" i="0" u="none" strike="noStrike" baseline="0" dirty="0">
                <a:latin typeface="CMR10"/>
              </a:rPr>
              <a:t>from this research will be useful for other researchers interested in the development of algorithms for shelf space optimization.</a:t>
            </a:r>
          </a:p>
          <a:p>
            <a:pPr algn="l"/>
            <a:r>
              <a:rPr lang="en-US" sz="4000" b="0" i="0" u="none" strike="noStrike" baseline="0" dirty="0">
                <a:latin typeface="CMR10"/>
              </a:rPr>
              <a:t>These algorithms require knowledge of the relationship between shelf space and position on product demand.</a:t>
            </a:r>
          </a:p>
          <a:p>
            <a:pPr algn="l"/>
            <a:endParaRPr lang="en-US" sz="4000" b="0" i="0" u="none" strike="noStrike" baseline="0" dirty="0">
              <a:latin typeface="CMR10"/>
            </a:endParaRPr>
          </a:p>
          <a:p>
            <a:pPr algn="l"/>
            <a:endParaRPr lang="en-US" sz="4000" b="0" i="0" u="none" strike="noStrike" baseline="0" dirty="0">
              <a:latin typeface="CMR10"/>
            </a:endParaRPr>
          </a:p>
          <a:p>
            <a:pPr algn="l"/>
            <a:endParaRPr lang="en-US" sz="4000" b="0" i="0" u="none" strike="noStrike" baseline="0" dirty="0">
              <a:latin typeface="CMR10"/>
            </a:endParaRPr>
          </a:p>
          <a:p>
            <a:pPr algn="l"/>
            <a:endParaRPr lang="en-US" sz="4000" b="0" i="0" u="none" strike="noStrike" baseline="0" dirty="0">
              <a:latin typeface="CMR10"/>
            </a:endParaRPr>
          </a:p>
          <a:p>
            <a:pPr marL="0" lvl="0" indent="0" algn="l" rtl="0">
              <a:lnSpc>
                <a:spcPct val="100000"/>
              </a:lnSpc>
              <a:spcBef>
                <a:spcPts val="0"/>
              </a:spcBef>
              <a:spcAft>
                <a:spcPts val="0"/>
              </a:spcAft>
              <a:buSzPts val="1400"/>
              <a:buNone/>
            </a:pPr>
            <a:endParaRPr dirty="0"/>
          </a:p>
        </p:txBody>
      </p:sp>
      <p:sp>
        <p:nvSpPr>
          <p:cNvPr id="94" name="Google Shape;9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CL"/>
              <a:t>8</a:t>
            </a:fld>
            <a:endParaRPr/>
          </a:p>
        </p:txBody>
      </p:sp>
    </p:spTree>
    <p:extLst>
      <p:ext uri="{BB962C8B-B14F-4D97-AF65-F5344CB8AC3E}">
        <p14:creationId xmlns:p14="http://schemas.microsoft.com/office/powerpoint/2010/main" val="996935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sz="4000" b="0" i="0" u="none" strike="noStrike" baseline="0" dirty="0">
                <a:latin typeface="CMR10"/>
              </a:rPr>
              <a:t>Existing research related to the impact of shelf position on sales can be classified into three main streams: observational</a:t>
            </a:r>
          </a:p>
          <a:p>
            <a:pPr algn="l"/>
            <a:r>
              <a:rPr lang="en-US" sz="4000" b="0" i="0" u="none" strike="noStrike" baseline="0" dirty="0">
                <a:latin typeface="CMR10"/>
              </a:rPr>
              <a:t>approaches (e.g., Frank and Massy 1970; </a:t>
            </a:r>
            <a:r>
              <a:rPr lang="en-US" sz="4000" b="0" i="0" u="none" strike="noStrike" baseline="0" dirty="0" err="1">
                <a:latin typeface="CMR10"/>
              </a:rPr>
              <a:t>Desmet</a:t>
            </a:r>
            <a:r>
              <a:rPr lang="en-US" sz="4000" b="0" i="0" u="none" strike="noStrike" baseline="0" dirty="0">
                <a:latin typeface="CMR10"/>
              </a:rPr>
              <a:t> and </a:t>
            </a:r>
            <a:r>
              <a:rPr lang="en-US" sz="4000" b="0" i="0" u="none" strike="noStrike" baseline="0" dirty="0" err="1">
                <a:latin typeface="CMR10"/>
              </a:rPr>
              <a:t>Renaudin</a:t>
            </a:r>
            <a:r>
              <a:rPr lang="en-US" sz="4000" b="0" i="0" u="none" strike="noStrike" baseline="0" dirty="0">
                <a:latin typeface="CMR10"/>
              </a:rPr>
              <a:t> 1998), eld experiments (</a:t>
            </a:r>
            <a:r>
              <a:rPr lang="en-US" sz="4000" b="0" i="0" u="none" strike="noStrike" baseline="0" dirty="0" err="1">
                <a:latin typeface="CMR10"/>
              </a:rPr>
              <a:t>Curhan</a:t>
            </a:r>
            <a:r>
              <a:rPr lang="en-US" sz="4000" b="0" i="0" u="none" strike="noStrike" baseline="0" dirty="0">
                <a:latin typeface="CMR10"/>
              </a:rPr>
              <a:t> 1972; </a:t>
            </a:r>
            <a:r>
              <a:rPr lang="en-US" sz="4000" b="0" i="0" u="none" strike="noStrike" baseline="0" dirty="0" err="1">
                <a:latin typeface="CMR10"/>
              </a:rPr>
              <a:t>Dreze</a:t>
            </a:r>
            <a:r>
              <a:rPr lang="en-US" sz="4000" b="0" i="0" u="none" strike="noStrike" baseline="0" dirty="0">
                <a:latin typeface="CMR10"/>
              </a:rPr>
              <a:t> et al. 1994)</a:t>
            </a:r>
          </a:p>
          <a:p>
            <a:pPr algn="l"/>
            <a:r>
              <a:rPr lang="en-US" sz="4000" b="0" i="0" u="none" strike="noStrike" baseline="0" dirty="0">
                <a:latin typeface="CMR10"/>
              </a:rPr>
              <a:t>and laboratory experiments (e.g., </a:t>
            </a:r>
            <a:r>
              <a:rPr lang="en-US" sz="4000" b="0" i="0" u="none" strike="noStrike" baseline="0" dirty="0" err="1">
                <a:latin typeface="CMR10"/>
              </a:rPr>
              <a:t>Chandon</a:t>
            </a:r>
            <a:r>
              <a:rPr lang="en-US" sz="4000" b="0" i="0" u="none" strike="noStrike" baseline="0" dirty="0">
                <a:latin typeface="CMR10"/>
              </a:rPr>
              <a:t> et al. 2009). In terms of observational research, one of the </a:t>
            </a:r>
            <a:r>
              <a:rPr lang="en-US" sz="4000" b="0" i="0" u="none" strike="noStrike" baseline="0" dirty="0" err="1">
                <a:latin typeface="CMR10"/>
              </a:rPr>
              <a:t>rst</a:t>
            </a:r>
            <a:r>
              <a:rPr lang="en-US" sz="4000" b="0" i="0" u="none" strike="noStrike" baseline="0" dirty="0">
                <a:latin typeface="CMR10"/>
              </a:rPr>
              <a:t> examples of this</a:t>
            </a:r>
          </a:p>
          <a:p>
            <a:pPr algn="l"/>
            <a:r>
              <a:rPr lang="en-US" sz="4000" b="0" i="0" u="none" strike="noStrike" baseline="0" dirty="0">
                <a:latin typeface="CMR10"/>
              </a:rPr>
              <a:t>approach is given by Frank and Massy (1970), who study the role of vertical position on sales for three sizes of the seven</a:t>
            </a:r>
          </a:p>
          <a:p>
            <a:pPr algn="l"/>
            <a:r>
              <a:rPr lang="en-US" sz="4000" b="0" i="0" u="none" strike="noStrike" baseline="0" dirty="0">
                <a:latin typeface="CMR10"/>
              </a:rPr>
              <a:t>highest volume brands within a single product category. They used data from 30 stores which were manually collected via</a:t>
            </a:r>
          </a:p>
          <a:p>
            <a:pPr algn="l"/>
            <a:r>
              <a:rPr lang="en-US" sz="4000" b="0" i="0" u="none" strike="noStrike" baseline="0" dirty="0">
                <a:latin typeface="CMR10"/>
              </a:rPr>
              <a:t>store audits. The authors performed a cross-sectional analysis and concluded that shelf level has an extremely modest </a:t>
            </a:r>
            <a:r>
              <a:rPr lang="en-US" sz="4000" b="0" i="0" u="none" strike="noStrike" baseline="0" dirty="0" err="1">
                <a:latin typeface="CMR10"/>
              </a:rPr>
              <a:t>eect</a:t>
            </a:r>
            <a:endParaRPr lang="en-US" sz="4000" b="0" i="0" u="none" strike="noStrike" baseline="0" dirty="0">
              <a:latin typeface="CMR10"/>
            </a:endParaRPr>
          </a:p>
          <a:p>
            <a:pPr algn="l"/>
            <a:r>
              <a:rPr lang="en-US" sz="4000" b="0" i="0" u="none" strike="noStrike" baseline="0" dirty="0">
                <a:latin typeface="CMR10"/>
              </a:rPr>
              <a:t>on sales of this product, if any at all. Regarding eld experiments, </a:t>
            </a:r>
            <a:r>
              <a:rPr lang="en-US" sz="4000" b="0" i="0" u="none" strike="noStrike" baseline="0" dirty="0" err="1">
                <a:latin typeface="CMR10"/>
              </a:rPr>
              <a:t>Dreze</a:t>
            </a:r>
            <a:r>
              <a:rPr lang="en-US" sz="4000" b="0" i="0" u="none" strike="noStrike" baseline="0" dirty="0">
                <a:latin typeface="CMR10"/>
              </a:rPr>
              <a:t> et al. 1994 implemented planogram changes across 60</a:t>
            </a:r>
          </a:p>
          <a:p>
            <a:pPr algn="l"/>
            <a:r>
              <a:rPr lang="en-US" sz="4000" b="0" i="0" u="none" strike="noStrike" baseline="0" dirty="0">
                <a:latin typeface="CMR10"/>
              </a:rPr>
              <a:t>stores. One of the conclusions from this study is that vertical position changes lead to stronger changes in sales than horizontal</a:t>
            </a:r>
          </a:p>
          <a:p>
            <a:pPr algn="l"/>
            <a:r>
              <a:rPr lang="en-US" sz="4000" b="0" i="0" u="none" strike="noStrike" baseline="0" dirty="0">
                <a:latin typeface="CMR10"/>
              </a:rPr>
              <a:t>position </a:t>
            </a:r>
            <a:r>
              <a:rPr lang="en-US" sz="4000" b="0" i="0" u="none" strike="noStrike" baseline="0" dirty="0" err="1">
                <a:latin typeface="CMR10"/>
              </a:rPr>
              <a:t>modications</a:t>
            </a:r>
            <a:r>
              <a:rPr lang="en-US" sz="4000" b="0" i="0" u="none" strike="noStrike" baseline="0" dirty="0">
                <a:latin typeface="CMR10"/>
              </a:rPr>
              <a:t>. Finally, </a:t>
            </a:r>
            <a:r>
              <a:rPr lang="en-US" sz="4000" b="0" i="0" u="none" strike="noStrike" baseline="0" dirty="0" err="1">
                <a:latin typeface="CMR10"/>
              </a:rPr>
              <a:t>Chandon</a:t>
            </a:r>
            <a:r>
              <a:rPr lang="en-US" sz="4000" b="0" i="0" u="none" strike="noStrike" baseline="0" dirty="0">
                <a:latin typeface="CMR10"/>
              </a:rPr>
              <a:t> et al. (2009) use an eye-tracking laboratory experiment and </a:t>
            </a:r>
            <a:r>
              <a:rPr lang="en-US" sz="4000" b="0" i="0" u="none" strike="noStrike" baseline="0" dirty="0" err="1">
                <a:latin typeface="CMR10"/>
              </a:rPr>
              <a:t>nd</a:t>
            </a:r>
            <a:r>
              <a:rPr lang="en-US" sz="4000" b="0" i="0" u="none" strike="noStrike" baseline="0" dirty="0">
                <a:latin typeface="CMR10"/>
              </a:rPr>
              <a:t> that products in</a:t>
            </a:r>
          </a:p>
          <a:p>
            <a:pPr algn="l"/>
            <a:r>
              <a:rPr lang="en-US" sz="4000" b="0" i="0" u="none" strike="noStrike" baseline="0" dirty="0">
                <a:latin typeface="CMR10"/>
              </a:rPr>
              <a:t>top- and middle-shelf positions gain more attention than low-shelf positions; however, only top-shelf positions exhibit gains in</a:t>
            </a:r>
          </a:p>
          <a:p>
            <a:pPr algn="l"/>
            <a:r>
              <a:rPr lang="en-US" sz="4000" b="0" i="0" u="none" strike="noStrike" baseline="0" dirty="0">
                <a:latin typeface="CMR10"/>
              </a:rPr>
              <a:t>terms of brand evaluation.</a:t>
            </a:r>
          </a:p>
          <a:p>
            <a:pPr algn="l"/>
            <a:r>
              <a:rPr lang="en-US" sz="4000" b="0" i="0" u="none" strike="noStrike" baseline="0" dirty="0">
                <a:latin typeface="CMR10"/>
              </a:rPr>
              <a:t>Each of these three types of approaches has some limitations. Observational studies are typically not well suited to make</a:t>
            </a:r>
          </a:p>
          <a:p>
            <a:pPr algn="l"/>
            <a:r>
              <a:rPr lang="en-US" sz="4000" b="0" i="0" u="none" strike="noStrike" baseline="0" dirty="0">
                <a:latin typeface="CMR10"/>
              </a:rPr>
              <a:t>causal inferences (e.g., to verify whether shifting a product from the bottom to the top shelf leads to an increase in sales).</a:t>
            </a:r>
          </a:p>
          <a:p>
            <a:pPr algn="l"/>
            <a:r>
              <a:rPr lang="en-US" sz="4000" b="0" i="0" u="none" strike="noStrike" baseline="0" dirty="0">
                <a:latin typeface="CMR10"/>
              </a:rPr>
              <a:t>These methods instead can be quite </a:t>
            </a:r>
            <a:r>
              <a:rPr lang="en-US" sz="4000" b="0" i="0" u="none" strike="noStrike" baseline="0" dirty="0" err="1">
                <a:latin typeface="CMR10"/>
              </a:rPr>
              <a:t>eective</a:t>
            </a:r>
            <a:r>
              <a:rPr lang="en-US" sz="4000" b="0" i="0" u="none" strike="noStrike" baseline="0" dirty="0">
                <a:latin typeface="CMR10"/>
              </a:rPr>
              <a:t> at detecting correlations or associations instead of causal relationships between</a:t>
            </a:r>
          </a:p>
          <a:p>
            <a:pPr algn="l"/>
            <a:r>
              <a:rPr lang="en-US" sz="4000" b="0" i="0" u="none" strike="noStrike" baseline="0" dirty="0">
                <a:latin typeface="CMR10"/>
              </a:rPr>
              <a:t>variables. Field experiments require the retailer to agree to make changes to planograms for some products in some stores for</a:t>
            </a:r>
          </a:p>
          <a:p>
            <a:pPr algn="l"/>
            <a:r>
              <a:rPr lang="en-US" sz="4000" b="0" i="0" u="none" strike="noStrike" baseline="0" dirty="0">
                <a:latin typeface="CMR10"/>
              </a:rPr>
              <a:t>a </a:t>
            </a:r>
            <a:r>
              <a:rPr lang="en-US" sz="4000" b="0" i="0" u="none" strike="noStrike" baseline="0" dirty="0" err="1">
                <a:latin typeface="CMR10"/>
              </a:rPr>
              <a:t>suciently</a:t>
            </a:r>
            <a:r>
              <a:rPr lang="en-US" sz="4000" b="0" i="0" u="none" strike="noStrike" baseline="0" dirty="0">
                <a:latin typeface="CMR10"/>
              </a:rPr>
              <a:t> long period of time. Finally, laboratory experiments achieve high levels of internal validity but typically rely on</a:t>
            </a:r>
          </a:p>
          <a:p>
            <a:pPr algn="l"/>
            <a:r>
              <a:rPr lang="en-US" sz="4000" b="0" i="0" u="none" strike="noStrike" baseline="0" dirty="0">
                <a:latin typeface="CMR10"/>
              </a:rPr>
              <a:t>digital representations of physical shelves.</a:t>
            </a:r>
          </a:p>
          <a:p>
            <a:pPr algn="l"/>
            <a:r>
              <a:rPr lang="en-US" sz="4000" b="0" i="0" u="none" strike="noStrike" baseline="0" dirty="0">
                <a:latin typeface="CMR10"/>
              </a:rPr>
              <a:t>Furthermore, in the case of observational and eld experiment studies, the researcher needs access to shelf position data.</a:t>
            </a:r>
          </a:p>
          <a:p>
            <a:pPr algn="l"/>
            <a:r>
              <a:rPr lang="en-US" sz="4000" b="0" i="0" u="none" strike="noStrike" baseline="0" dirty="0">
                <a:latin typeface="CMR10"/>
              </a:rPr>
              <a:t>In prior empirical research this has been done by relying on planograms (e.g., </a:t>
            </a:r>
            <a:r>
              <a:rPr lang="en-US" sz="4000" b="0" i="0" u="none" strike="noStrike" baseline="0" dirty="0" err="1">
                <a:latin typeface="CMR10"/>
              </a:rPr>
              <a:t>Dreze</a:t>
            </a:r>
            <a:r>
              <a:rPr lang="en-US" sz="4000" b="0" i="0" u="none" strike="noStrike" baseline="0" dirty="0">
                <a:latin typeface="CMR10"/>
              </a:rPr>
              <a:t> et al. 1994) or physical audits (</a:t>
            </a:r>
            <a:r>
              <a:rPr lang="en-US" sz="4000" b="0" i="0" u="none" strike="noStrike" baseline="0" dirty="0" err="1">
                <a:latin typeface="CMR10"/>
              </a:rPr>
              <a:t>e.g.,Frank</a:t>
            </a:r>
            <a:endParaRPr lang="en-US" sz="4000" b="0" i="0" u="none" strike="noStrike" baseline="0" dirty="0">
              <a:latin typeface="CMR10"/>
            </a:endParaRPr>
          </a:p>
          <a:p>
            <a:pPr algn="l"/>
            <a:r>
              <a:rPr lang="en-US" sz="4000" b="0" i="0" u="none" strike="noStrike" baseline="0" dirty="0">
                <a:latin typeface="CMR10"/>
              </a:rPr>
              <a:t>and Massy 1970). Unfortunately, planograms are subject to compliance issues (</a:t>
            </a:r>
            <a:r>
              <a:rPr lang="en-US" sz="4000" b="0" i="0" u="none" strike="noStrike" baseline="0" dirty="0" err="1">
                <a:latin typeface="CMR10"/>
              </a:rPr>
              <a:t>Skorupa</a:t>
            </a:r>
            <a:r>
              <a:rPr lang="en-US" sz="4000" b="0" i="0" u="none" strike="noStrike" baseline="0" dirty="0">
                <a:latin typeface="CMR10"/>
              </a:rPr>
              <a:t> 2013). Indeed, in conversations</a:t>
            </a:r>
          </a:p>
          <a:p>
            <a:pPr algn="l"/>
            <a:r>
              <a:rPr lang="en-US" sz="4000" b="0" i="0" u="none" strike="noStrike" baseline="0" dirty="0">
                <a:latin typeface="CMR10"/>
              </a:rPr>
              <a:t>with practitioners, they indicate that planograms are changed with very low frequency (e.g., less often than once a year)</a:t>
            </a:r>
          </a:p>
          <a:p>
            <a:pPr algn="l"/>
            <a:r>
              <a:rPr lang="en-US" sz="4000" b="0" i="0" u="none" strike="noStrike" baseline="0" dirty="0">
                <a:latin typeface="CMR10"/>
              </a:rPr>
              <a:t>and that compliance decreases sharply after the </a:t>
            </a:r>
            <a:r>
              <a:rPr lang="en-US" sz="4000" b="0" i="0" u="none" strike="noStrike" baseline="0" dirty="0" err="1">
                <a:latin typeface="CMR10"/>
              </a:rPr>
              <a:t>rst</a:t>
            </a:r>
            <a:r>
              <a:rPr lang="en-US" sz="4000" b="0" i="0" u="none" strike="noStrike" baseline="0" dirty="0">
                <a:latin typeface="CMR10"/>
              </a:rPr>
              <a:t> weeks of implementing a new planogram. Regarding physical audits,</a:t>
            </a:r>
          </a:p>
          <a:p>
            <a:pPr algn="l"/>
            <a:r>
              <a:rPr lang="en-US" sz="4000" b="0" i="0" u="none" strike="noStrike" baseline="0" dirty="0">
                <a:latin typeface="CMR10"/>
              </a:rPr>
              <a:t>their implementation requires numerous labor hours, particularly if the study involves multiple stores, product categories and</a:t>
            </a:r>
          </a:p>
          <a:p>
            <a:pPr algn="l"/>
            <a:r>
              <a:rPr lang="en-US" sz="4000" b="0" i="0" u="none" strike="noStrike" baseline="0" dirty="0">
                <a:latin typeface="CMR10"/>
              </a:rPr>
              <a:t>periods and they are prone to coding errors.</a:t>
            </a:r>
          </a:p>
          <a:p>
            <a:pPr algn="l"/>
            <a:endParaRPr lang="en-US" sz="4000" b="0" i="0" u="none" strike="noStrike" baseline="0" dirty="0">
              <a:latin typeface="CMR10"/>
            </a:endParaRPr>
          </a:p>
          <a:p>
            <a:pPr algn="l"/>
            <a:endParaRPr lang="en-US" sz="4000" b="0" i="0" u="none" strike="noStrike" baseline="0" dirty="0">
              <a:latin typeface="CMR10"/>
            </a:endParaRPr>
          </a:p>
          <a:p>
            <a:pPr algn="l"/>
            <a:r>
              <a:rPr lang="en-US" sz="4000" b="0" i="0" u="none" strike="noStrike" baseline="0" dirty="0">
                <a:latin typeface="CMR10"/>
              </a:rPr>
              <a:t>Accordingly, this research will make four contributions to the literature. First, it proposes a methodology for the estimation</a:t>
            </a:r>
          </a:p>
          <a:p>
            <a:pPr algn="l"/>
            <a:r>
              <a:rPr lang="en-US" sz="4000" b="0" i="0" u="none" strike="noStrike" baseline="0" dirty="0">
                <a:latin typeface="CMR10"/>
              </a:rPr>
              <a:t>of the impact of product position on the performance of a product without the need of implementing experiments, and hence</a:t>
            </a:r>
          </a:p>
          <a:p>
            <a:pPr algn="l"/>
            <a:r>
              <a:rPr lang="en-US" sz="4000" b="0" i="0" u="none" strike="noStrike" baseline="0" dirty="0">
                <a:latin typeface="CMR10"/>
              </a:rPr>
              <a:t>taking advantage of data available to retailers and its providers. Second, from a substantive perspective, it will test and</a:t>
            </a:r>
          </a:p>
          <a:p>
            <a:pPr algn="l"/>
            <a:r>
              <a:rPr lang="en-US" sz="4000" b="0" i="0" u="none" strike="noStrike" baseline="0" dirty="0">
                <a:latin typeface="CMR10"/>
              </a:rPr>
              <a:t>validate hypotheses described in the next section about the impact of shelf position on sales that are motivated by vision</a:t>
            </a:r>
          </a:p>
          <a:p>
            <a:pPr algn="l"/>
            <a:r>
              <a:rPr lang="en-US" sz="4000" b="0" i="0" u="none" strike="noStrike" baseline="0" dirty="0">
                <a:latin typeface="CMR10"/>
              </a:rPr>
              <a:t>research and studies of shopping trajectories inside retail stores. Third, in contrast with previous studies, we will be able</a:t>
            </a:r>
          </a:p>
          <a:p>
            <a:pPr algn="l"/>
            <a:r>
              <a:rPr lang="en-US" sz="4000" b="0" i="0" u="none" strike="noStrike" baseline="0" dirty="0">
                <a:latin typeface="CMR10"/>
              </a:rPr>
              <a:t>to account for on-shelf stockouts when measuring the impact of product position on sales. Fourth, the substantive insights</a:t>
            </a:r>
          </a:p>
          <a:p>
            <a:pPr algn="l"/>
            <a:r>
              <a:rPr lang="en-US" sz="4000" b="0" i="0" u="none" strike="noStrike" baseline="0" dirty="0">
                <a:latin typeface="CMR10"/>
              </a:rPr>
              <a:t>from this research will be useful for other researchers interested in the development of algorithms for shelf space optimization.</a:t>
            </a:r>
          </a:p>
          <a:p>
            <a:pPr algn="l"/>
            <a:r>
              <a:rPr lang="en-US" sz="4000" b="0" i="0" u="none" strike="noStrike" baseline="0" dirty="0">
                <a:latin typeface="CMR10"/>
              </a:rPr>
              <a:t>These algorithms require knowledge of the relationship between shelf space and position on product demand.</a:t>
            </a:r>
          </a:p>
          <a:p>
            <a:pPr algn="l"/>
            <a:endParaRPr lang="en-US" sz="4000" b="0" i="0" u="none" strike="noStrike" baseline="0" dirty="0">
              <a:latin typeface="CMR10"/>
            </a:endParaRPr>
          </a:p>
          <a:p>
            <a:pPr algn="l"/>
            <a:endParaRPr lang="en-US" sz="4000" b="0" i="0" u="none" strike="noStrike" baseline="0" dirty="0">
              <a:latin typeface="CMR10"/>
            </a:endParaRPr>
          </a:p>
          <a:p>
            <a:pPr algn="l"/>
            <a:endParaRPr lang="en-US" sz="4000" b="0" i="0" u="none" strike="noStrike" baseline="0" dirty="0">
              <a:latin typeface="CMR10"/>
            </a:endParaRPr>
          </a:p>
          <a:p>
            <a:pPr algn="l"/>
            <a:endParaRPr lang="en-US" sz="4000" b="0" i="0" u="none" strike="noStrike" baseline="0" dirty="0">
              <a:latin typeface="CMR10"/>
            </a:endParaRPr>
          </a:p>
          <a:p>
            <a:pPr marL="0" lvl="0" indent="0" algn="l" rtl="0">
              <a:lnSpc>
                <a:spcPct val="100000"/>
              </a:lnSpc>
              <a:spcBef>
                <a:spcPts val="0"/>
              </a:spcBef>
              <a:spcAft>
                <a:spcPts val="0"/>
              </a:spcAft>
              <a:buSzPts val="1400"/>
              <a:buNone/>
            </a:pPr>
            <a:endParaRPr dirty="0"/>
          </a:p>
        </p:txBody>
      </p:sp>
      <p:sp>
        <p:nvSpPr>
          <p:cNvPr id="94" name="Google Shape;9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CL"/>
              <a:t>9</a:t>
            </a:fld>
            <a:endParaRPr/>
          </a:p>
        </p:txBody>
      </p:sp>
    </p:spTree>
    <p:extLst>
      <p:ext uri="{BB962C8B-B14F-4D97-AF65-F5344CB8AC3E}">
        <p14:creationId xmlns:p14="http://schemas.microsoft.com/office/powerpoint/2010/main" val="3961420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5"/>
        <p:cNvGrpSpPr/>
        <p:nvPr/>
      </p:nvGrpSpPr>
      <p:grpSpPr>
        <a:xfrm>
          <a:off x="0" y="0"/>
          <a:ext cx="0" cy="0"/>
          <a:chOff x="0" y="0"/>
          <a:chExt cx="0" cy="0"/>
        </a:xfrm>
      </p:grpSpPr>
      <p:sp>
        <p:nvSpPr>
          <p:cNvPr id="16" name="Google Shape;16;p8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mbri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8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9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8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8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mbri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8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8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8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8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8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8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8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4"/>
        <p:cNvGrpSpPr/>
        <p:nvPr/>
      </p:nvGrpSpPr>
      <p:grpSpPr>
        <a:xfrm>
          <a:off x="0" y="0"/>
          <a:ext cx="0" cy="0"/>
          <a:chOff x="0" y="0"/>
          <a:chExt cx="0" cy="0"/>
        </a:xfrm>
      </p:grpSpPr>
      <p:sp>
        <p:nvSpPr>
          <p:cNvPr id="55" name="Google Shape;55;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9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mbri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9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mbri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mbria"/>
                <a:ea typeface="Cambria"/>
                <a:cs typeface="Cambria"/>
                <a:sym typeface="Cambria"/>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mbria"/>
                <a:ea typeface="Cambria"/>
                <a:cs typeface="Cambria"/>
                <a:sym typeface="Cambria"/>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mbria"/>
                <a:ea typeface="Cambria"/>
                <a:cs typeface="Cambria"/>
                <a:sym typeface="Cambria"/>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mbria"/>
                <a:ea typeface="Cambria"/>
                <a:cs typeface="Cambria"/>
                <a:sym typeface="Cambria"/>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mbria"/>
                <a:ea typeface="Cambria"/>
                <a:cs typeface="Cambria"/>
                <a:sym typeface="Cambria"/>
              </a:defRPr>
            </a:lvl9pPr>
          </a:lstStyle>
          <a:p>
            <a:endParaRPr/>
          </a:p>
        </p:txBody>
      </p:sp>
      <p:sp>
        <p:nvSpPr>
          <p:cNvPr id="68" name="Google Shape;68;p9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9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9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mbria"/>
              <a:buNone/>
              <a:defRPr sz="4400" b="0" i="0" u="none" strike="noStrike" cap="none">
                <a:solidFill>
                  <a:schemeClr val="dk1"/>
                </a:solidFill>
                <a:latin typeface="Cambria"/>
                <a:ea typeface="Cambria"/>
                <a:cs typeface="Cambria"/>
                <a:sym typeface="Camb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mbria"/>
                <a:ea typeface="Cambria"/>
                <a:cs typeface="Cambria"/>
                <a:sym typeface="Cambri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mbria"/>
                <a:ea typeface="Cambria"/>
                <a:cs typeface="Cambria"/>
                <a:sym typeface="Cambri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a:p>
        </p:txBody>
      </p:sp>
      <p:sp>
        <p:nvSpPr>
          <p:cNvPr id="12" name="Google Shape;12;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mbria"/>
                <a:ea typeface="Cambria"/>
                <a:cs typeface="Cambria"/>
                <a:sym typeface="Camb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9pPr>
          </a:lstStyle>
          <a:p>
            <a:endParaRPr/>
          </a:p>
        </p:txBody>
      </p:sp>
      <p:sp>
        <p:nvSpPr>
          <p:cNvPr id="13" name="Google Shape;13;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mbria"/>
                <a:ea typeface="Cambria"/>
                <a:cs typeface="Cambria"/>
                <a:sym typeface="Camb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9pPr>
          </a:lstStyle>
          <a:p>
            <a:endParaRPr/>
          </a:p>
        </p:txBody>
      </p:sp>
      <p:sp>
        <p:nvSpPr>
          <p:cNvPr id="14" name="Google Shape;14;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s-CL"/>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pic>
        <p:nvPicPr>
          <p:cNvPr id="2" name="Google Shape;138;gd7b6b07b3d_2_0" descr="Imagen que contiene parado, tabla, tren, firmar&#10;&#10;Descripción generada automáticamente">
            <a:extLst>
              <a:ext uri="{FF2B5EF4-FFF2-40B4-BE49-F238E27FC236}">
                <a16:creationId xmlns:a16="http://schemas.microsoft.com/office/drawing/2014/main" id="{51FBC227-05B8-1A4C-5259-C21EA85B3ABF}"/>
              </a:ext>
            </a:extLst>
          </p:cNvPr>
          <p:cNvPicPr preferRelativeResize="0">
            <a:picLocks/>
          </p:cNvPicPr>
          <p:nvPr/>
        </p:nvPicPr>
        <p:blipFill rotWithShape="1">
          <a:blip r:embed="rId3">
            <a:alphaModFix/>
          </a:blip>
          <a:srcRect r="11370"/>
          <a:stretch/>
        </p:blipFill>
        <p:spPr>
          <a:xfrm>
            <a:off x="9225407" y="394650"/>
            <a:ext cx="2885186" cy="6068700"/>
          </a:xfrm>
          <a:prstGeom prst="rect">
            <a:avLst/>
          </a:prstGeom>
          <a:noFill/>
          <a:ln w="9525" cap="flat" cmpd="sng">
            <a:solidFill>
              <a:schemeClr val="lt1"/>
            </a:solidFill>
            <a:prstDash val="solid"/>
            <a:round/>
            <a:headEnd type="none" w="sm" len="sm"/>
            <a:tailEnd type="none" w="sm" len="sm"/>
          </a:ln>
        </p:spPr>
      </p:pic>
      <p:sp>
        <p:nvSpPr>
          <p:cNvPr id="89" name="Google Shape;89;p1"/>
          <p:cNvSpPr txBox="1">
            <a:spLocks noGrp="1"/>
          </p:cNvSpPr>
          <p:nvPr>
            <p:ph type="ctrTitle"/>
          </p:nvPr>
        </p:nvSpPr>
        <p:spPr>
          <a:xfrm>
            <a:off x="1038809" y="1918326"/>
            <a:ext cx="8186598" cy="1669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mbria"/>
              <a:buNone/>
            </a:pPr>
            <a:r>
              <a:rPr lang="en-US" sz="3900" dirty="0">
                <a:latin typeface="Cambria" panose="02040503050406030204" pitchFamily="18" charset="0"/>
                <a:ea typeface="Cambria" panose="02040503050406030204" pitchFamily="18" charset="0"/>
                <a:cs typeface="Georgia"/>
                <a:sym typeface="Georgia"/>
              </a:rPr>
              <a:t>Robotics, IoT And Point Of Sales Data To Measure The Impact Of </a:t>
            </a:r>
            <a:br>
              <a:rPr lang="en-US" sz="3900" dirty="0">
                <a:latin typeface="Cambria" panose="02040503050406030204" pitchFamily="18" charset="0"/>
                <a:ea typeface="Cambria" panose="02040503050406030204" pitchFamily="18" charset="0"/>
                <a:cs typeface="Georgia"/>
                <a:sym typeface="Georgia"/>
              </a:rPr>
            </a:br>
            <a:r>
              <a:rPr lang="en-US" sz="3900" dirty="0">
                <a:latin typeface="Cambria" panose="02040503050406030204" pitchFamily="18" charset="0"/>
                <a:ea typeface="Cambria" panose="02040503050406030204" pitchFamily="18" charset="0"/>
                <a:cs typeface="Georgia"/>
                <a:sym typeface="Georgia"/>
              </a:rPr>
              <a:t>Shelf Position On Sales</a:t>
            </a:r>
            <a:endParaRPr lang="en-US" sz="8700" dirty="0">
              <a:latin typeface="Cambria" panose="02040503050406030204" pitchFamily="18" charset="0"/>
              <a:ea typeface="Cambria" panose="02040503050406030204" pitchFamily="18" charset="0"/>
            </a:endParaRPr>
          </a:p>
        </p:txBody>
      </p:sp>
      <p:sp>
        <p:nvSpPr>
          <p:cNvPr id="90" name="Google Shape;90;p1"/>
          <p:cNvSpPr txBox="1">
            <a:spLocks noGrp="1"/>
          </p:cNvSpPr>
          <p:nvPr>
            <p:ph type="subTitle" idx="1"/>
          </p:nvPr>
        </p:nvSpPr>
        <p:spPr>
          <a:xfrm>
            <a:off x="1440024" y="3926865"/>
            <a:ext cx="9144000" cy="675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s-CL" sz="2600" dirty="0"/>
              <a:t>Andrés Musalem</a:t>
            </a:r>
            <a:endParaRPr sz="2600" dirty="0"/>
          </a:p>
          <a:p>
            <a:pPr marL="0" lvl="0" indent="0" algn="ctr" rtl="0">
              <a:lnSpc>
                <a:spcPct val="90000"/>
              </a:lnSpc>
              <a:spcBef>
                <a:spcPts val="0"/>
              </a:spcBef>
              <a:spcAft>
                <a:spcPts val="0"/>
              </a:spcAft>
              <a:buClr>
                <a:schemeClr val="dk1"/>
              </a:buClr>
              <a:buSzPts val="2400"/>
              <a:buNone/>
            </a:pPr>
            <a:r>
              <a:rPr lang="es-CL" sz="2600" dirty="0"/>
              <a:t>Sofía Pontigo</a:t>
            </a:r>
          </a:p>
          <a:p>
            <a:pPr marL="0" lvl="0" indent="0" algn="ctr" rtl="0">
              <a:lnSpc>
                <a:spcPct val="90000"/>
              </a:lnSpc>
              <a:spcBef>
                <a:spcPts val="0"/>
              </a:spcBef>
              <a:spcAft>
                <a:spcPts val="0"/>
              </a:spcAft>
              <a:buClr>
                <a:schemeClr val="dk1"/>
              </a:buClr>
              <a:buSzPts val="2400"/>
              <a:buNone/>
            </a:pPr>
            <a:endParaRPr lang="es-CL" sz="2600" dirty="0"/>
          </a:p>
          <a:p>
            <a:pPr marL="0" lvl="0" indent="0" algn="ctr" rtl="0">
              <a:lnSpc>
                <a:spcPct val="90000"/>
              </a:lnSpc>
              <a:spcBef>
                <a:spcPts val="0"/>
              </a:spcBef>
              <a:spcAft>
                <a:spcPts val="0"/>
              </a:spcAft>
              <a:buClr>
                <a:schemeClr val="dk1"/>
              </a:buClr>
              <a:buSzPts val="2400"/>
              <a:buNone/>
            </a:pPr>
            <a:endParaRPr lang="es-CL" sz="2600" dirty="0"/>
          </a:p>
          <a:p>
            <a:pPr marL="0" lvl="0" indent="0" algn="ctr" rtl="0">
              <a:lnSpc>
                <a:spcPct val="90000"/>
              </a:lnSpc>
              <a:spcBef>
                <a:spcPts val="0"/>
              </a:spcBef>
              <a:spcAft>
                <a:spcPts val="0"/>
              </a:spcAft>
              <a:buClr>
                <a:schemeClr val="dk1"/>
              </a:buClr>
              <a:buSzPts val="2400"/>
              <a:buNone/>
            </a:pPr>
            <a:r>
              <a:rPr lang="es-CL" sz="2600" dirty="0"/>
              <a:t>Ariel </a:t>
            </a:r>
            <a:r>
              <a:rPr lang="es-CL" sz="2600" dirty="0" err="1"/>
              <a:t>Schilkrut</a:t>
            </a:r>
            <a:endParaRPr sz="2600" dirty="0"/>
          </a:p>
        </p:txBody>
      </p:sp>
      <p:pic>
        <p:nvPicPr>
          <p:cNvPr id="91" name="Google Shape;91;p1" descr="Imagen que contiene Texto&#10;&#10;Descripción generada automáticamente"/>
          <p:cNvPicPr preferRelativeResize="0"/>
          <p:nvPr/>
        </p:nvPicPr>
        <p:blipFill rotWithShape="1">
          <a:blip r:embed="rId4">
            <a:alphaModFix/>
          </a:blip>
          <a:srcRect/>
          <a:stretch/>
        </p:blipFill>
        <p:spPr>
          <a:xfrm>
            <a:off x="156299" y="337955"/>
            <a:ext cx="4554088" cy="1151608"/>
          </a:xfrm>
          <a:prstGeom prst="rect">
            <a:avLst/>
          </a:prstGeom>
          <a:noFill/>
          <a:ln>
            <a:noFill/>
          </a:ln>
        </p:spPr>
      </p:pic>
      <p:sp>
        <p:nvSpPr>
          <p:cNvPr id="92" name="Google Shape;92;p1"/>
          <p:cNvSpPr txBox="1">
            <a:spLocks noGrp="1"/>
          </p:cNvSpPr>
          <p:nvPr>
            <p:ph type="subTitle" idx="1"/>
          </p:nvPr>
        </p:nvSpPr>
        <p:spPr>
          <a:xfrm>
            <a:off x="1440024" y="4661631"/>
            <a:ext cx="9144000" cy="675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s-CL" sz="2000" b="1" dirty="0" err="1"/>
              <a:t>University</a:t>
            </a:r>
            <a:r>
              <a:rPr lang="es-CL" sz="2000" b="1" dirty="0"/>
              <a:t> </a:t>
            </a:r>
            <a:r>
              <a:rPr lang="es-CL" sz="2000" b="1" dirty="0" err="1"/>
              <a:t>of</a:t>
            </a:r>
            <a:r>
              <a:rPr lang="es-CL" sz="2000" b="1" dirty="0"/>
              <a:t> Chile</a:t>
            </a:r>
          </a:p>
          <a:p>
            <a:pPr marL="0" lvl="0" indent="0" algn="ctr" rtl="0">
              <a:lnSpc>
                <a:spcPct val="90000"/>
              </a:lnSpc>
              <a:spcBef>
                <a:spcPts val="0"/>
              </a:spcBef>
              <a:spcAft>
                <a:spcPts val="0"/>
              </a:spcAft>
              <a:buClr>
                <a:schemeClr val="dk1"/>
              </a:buClr>
              <a:buSzPts val="2400"/>
              <a:buNone/>
            </a:pPr>
            <a:endParaRPr lang="es-CL" sz="2000" b="1" dirty="0"/>
          </a:p>
          <a:p>
            <a:pPr marL="0" lvl="0" indent="0" algn="ctr" rtl="0">
              <a:lnSpc>
                <a:spcPct val="90000"/>
              </a:lnSpc>
              <a:spcBef>
                <a:spcPts val="0"/>
              </a:spcBef>
              <a:spcAft>
                <a:spcPts val="0"/>
              </a:spcAft>
              <a:buClr>
                <a:schemeClr val="dk1"/>
              </a:buClr>
              <a:buSzPts val="2400"/>
              <a:buNone/>
            </a:pPr>
            <a:endParaRPr lang="es-CL" sz="2000" b="1" dirty="0"/>
          </a:p>
          <a:p>
            <a:pPr marL="0" lvl="0" indent="0" algn="ctr" rtl="0">
              <a:lnSpc>
                <a:spcPct val="90000"/>
              </a:lnSpc>
              <a:spcBef>
                <a:spcPts val="0"/>
              </a:spcBef>
              <a:spcAft>
                <a:spcPts val="0"/>
              </a:spcAft>
              <a:buClr>
                <a:schemeClr val="dk1"/>
              </a:buClr>
              <a:buSzPts val="2400"/>
              <a:buNone/>
            </a:pPr>
            <a:endParaRPr lang="es-CL" sz="2000" b="1" dirty="0"/>
          </a:p>
          <a:p>
            <a:pPr marL="0" lvl="0" indent="0" algn="ctr" rtl="0">
              <a:lnSpc>
                <a:spcPct val="90000"/>
              </a:lnSpc>
              <a:spcBef>
                <a:spcPts val="0"/>
              </a:spcBef>
              <a:spcAft>
                <a:spcPts val="0"/>
              </a:spcAft>
              <a:buClr>
                <a:schemeClr val="dk1"/>
              </a:buClr>
              <a:buSzPts val="2400"/>
              <a:buNone/>
            </a:pPr>
            <a:r>
              <a:rPr lang="es-CL" sz="2000" b="1" dirty="0" err="1"/>
              <a:t>Zippedi</a:t>
            </a:r>
            <a:endParaRPr sz="2000" b="1" dirty="0"/>
          </a:p>
        </p:txBody>
      </p:sp>
      <p:sp>
        <p:nvSpPr>
          <p:cNvPr id="93" name="Google Shape;93;p1"/>
          <p:cNvSpPr txBox="1"/>
          <p:nvPr/>
        </p:nvSpPr>
        <p:spPr>
          <a:xfrm>
            <a:off x="0" y="6581000"/>
            <a:ext cx="12192000" cy="276900"/>
          </a:xfrm>
          <a:prstGeom prst="rect">
            <a:avLst/>
          </a:prstGeom>
          <a:solidFill>
            <a:srgbClr val="DF3D39"/>
          </a:solidFill>
          <a:ln w="9525" cap="flat" cmpd="sng">
            <a:solidFill>
              <a:srgbClr val="DF3D39"/>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mbria"/>
              <a:ea typeface="Cambria"/>
              <a:cs typeface="Cambria"/>
              <a:sym typeface="Cambria"/>
            </a:endParaRPr>
          </a:p>
        </p:txBody>
      </p:sp>
      <p:pic>
        <p:nvPicPr>
          <p:cNvPr id="3" name="Google Shape;139;gd7b6b07b3d_2_0" descr="Imagen que contiene llenado, hecho de madera, entero, puente&#10;&#10;Descripción generada automáticamente">
            <a:extLst>
              <a:ext uri="{FF2B5EF4-FFF2-40B4-BE49-F238E27FC236}">
                <a16:creationId xmlns:a16="http://schemas.microsoft.com/office/drawing/2014/main" id="{5FF23716-2096-7EA7-2EA8-1301963E3ECA}"/>
              </a:ext>
            </a:extLst>
          </p:cNvPr>
          <p:cNvPicPr preferRelativeResize="0"/>
          <p:nvPr/>
        </p:nvPicPr>
        <p:blipFill rotWithShape="1">
          <a:blip r:embed="rId5">
            <a:alphaModFix/>
          </a:blip>
          <a:srcRect/>
          <a:stretch/>
        </p:blipFill>
        <p:spPr>
          <a:xfrm>
            <a:off x="510863" y="4016589"/>
            <a:ext cx="3435986" cy="197221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4"/>
          <p:cNvSpPr/>
          <p:nvPr/>
        </p:nvSpPr>
        <p:spPr>
          <a:xfrm>
            <a:off x="0" y="702141"/>
            <a:ext cx="605940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97" name="Google Shape;97;p4"/>
          <p:cNvSpPr txBox="1">
            <a:spLocks noGrp="1"/>
          </p:cNvSpPr>
          <p:nvPr>
            <p:ph type="title"/>
          </p:nvPr>
        </p:nvSpPr>
        <p:spPr>
          <a:xfrm>
            <a:off x="24289"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dirty="0" err="1">
                <a:solidFill>
                  <a:schemeClr val="lt1"/>
                </a:solidFill>
              </a:rPr>
              <a:t>Hypotheses</a:t>
            </a:r>
            <a:r>
              <a:rPr lang="es-CL" dirty="0">
                <a:solidFill>
                  <a:schemeClr val="lt1"/>
                </a:solidFill>
              </a:rPr>
              <a:t>: Horizontal</a:t>
            </a:r>
            <a:endParaRPr dirty="0"/>
          </a:p>
        </p:txBody>
      </p:sp>
      <p:sp>
        <p:nvSpPr>
          <p:cNvPr id="98" name="Google Shape;98;p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228600" algn="just" rtl="0">
              <a:lnSpc>
                <a:spcPct val="115000"/>
              </a:lnSpc>
              <a:spcBef>
                <a:spcPts val="0"/>
              </a:spcBef>
              <a:spcAft>
                <a:spcPts val="0"/>
              </a:spcAft>
              <a:buSzPts val="2600"/>
              <a:buFont typeface="Calibri"/>
              <a:buChar char="•"/>
            </a:pPr>
            <a:r>
              <a:rPr lang="es-CL" sz="2600" b="1" dirty="0" err="1"/>
              <a:t>Related</a:t>
            </a:r>
            <a:r>
              <a:rPr lang="es-CL" sz="2600" b="1" dirty="0"/>
              <a:t> </a:t>
            </a:r>
            <a:r>
              <a:rPr lang="es-CL" sz="2600" b="1" dirty="0" err="1"/>
              <a:t>research</a:t>
            </a:r>
            <a:r>
              <a:rPr lang="es-CL" sz="2600" b="1" dirty="0"/>
              <a:t>:</a:t>
            </a:r>
          </a:p>
          <a:p>
            <a:pPr marL="685800" lvl="1" indent="-228600">
              <a:lnSpc>
                <a:spcPct val="115000"/>
              </a:lnSpc>
              <a:spcBef>
                <a:spcPts val="0"/>
              </a:spcBef>
              <a:buSzPts val="2600"/>
              <a:buFont typeface="Calibri"/>
              <a:buChar char="•"/>
            </a:pPr>
            <a:r>
              <a:rPr lang="en-US" dirty="0"/>
              <a:t>Meissner et al. (2016) </a:t>
            </a:r>
            <a:r>
              <a:rPr lang="en-US" b="1" dirty="0">
                <a:solidFill>
                  <a:srgbClr val="0070C0"/>
                </a:solidFill>
              </a:rPr>
              <a:t>central choice alternatives </a:t>
            </a:r>
            <a:r>
              <a:rPr lang="en-US" dirty="0"/>
              <a:t>in conjoint studies receive more attention but </a:t>
            </a:r>
            <a:r>
              <a:rPr lang="en-US" b="1" dirty="0">
                <a:solidFill>
                  <a:srgbClr val="0070C0"/>
                </a:solidFill>
              </a:rPr>
              <a:t>do not </a:t>
            </a:r>
            <a:r>
              <a:rPr lang="en-US" dirty="0"/>
              <a:t>exhibit greater choice probabilities. </a:t>
            </a:r>
          </a:p>
          <a:p>
            <a:pPr marL="685800" lvl="1" indent="-228600">
              <a:lnSpc>
                <a:spcPct val="115000"/>
              </a:lnSpc>
              <a:spcBef>
                <a:spcPts val="0"/>
              </a:spcBef>
              <a:buSzPts val="2600"/>
              <a:buFont typeface="Calibri"/>
              <a:buChar char="•"/>
            </a:pPr>
            <a:endParaRPr lang="en-US" dirty="0"/>
          </a:p>
          <a:p>
            <a:pPr marL="457200" lvl="1" indent="0">
              <a:lnSpc>
                <a:spcPct val="115000"/>
              </a:lnSpc>
              <a:spcBef>
                <a:spcPts val="0"/>
              </a:spcBef>
              <a:buSzPts val="2600"/>
              <a:buNone/>
            </a:pPr>
            <a:r>
              <a:rPr lang="en-US" b="1" dirty="0"/>
              <a:t>H4b - Horizontal position: </a:t>
            </a:r>
            <a:r>
              <a:rPr lang="en-US" dirty="0"/>
              <a:t>Products placed in the middle of an aisle will </a:t>
            </a:r>
            <a:r>
              <a:rPr lang="en-US" b="1" dirty="0"/>
              <a:t>not </a:t>
            </a:r>
            <a:r>
              <a:rPr lang="en-US" dirty="0"/>
              <a:t>achieve greater sales than those near the ends of an aisle.</a:t>
            </a:r>
          </a:p>
        </p:txBody>
      </p:sp>
    </p:spTree>
    <p:extLst>
      <p:ext uri="{BB962C8B-B14F-4D97-AF65-F5344CB8AC3E}">
        <p14:creationId xmlns:p14="http://schemas.microsoft.com/office/powerpoint/2010/main" val="2974500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4"/>
          <p:cNvSpPr/>
          <p:nvPr/>
        </p:nvSpPr>
        <p:spPr>
          <a:xfrm>
            <a:off x="0" y="702141"/>
            <a:ext cx="8993276"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97" name="Google Shape;97;p4"/>
          <p:cNvSpPr txBox="1">
            <a:spLocks noGrp="1"/>
          </p:cNvSpPr>
          <p:nvPr>
            <p:ph type="title"/>
          </p:nvPr>
        </p:nvSpPr>
        <p:spPr>
          <a:xfrm>
            <a:off x="24289"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dirty="0" err="1">
                <a:solidFill>
                  <a:schemeClr val="lt1"/>
                </a:solidFill>
              </a:rPr>
              <a:t>Hypotheses</a:t>
            </a:r>
            <a:r>
              <a:rPr lang="es-CL" dirty="0">
                <a:solidFill>
                  <a:schemeClr val="lt1"/>
                </a:solidFill>
              </a:rPr>
              <a:t>: Horizontal vs. Vertical</a:t>
            </a:r>
            <a:endParaRPr dirty="0"/>
          </a:p>
        </p:txBody>
      </p:sp>
      <p:sp>
        <p:nvSpPr>
          <p:cNvPr id="98" name="Google Shape;98;p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fontScale="92500"/>
          </a:bodyPr>
          <a:lstStyle/>
          <a:p>
            <a:pPr marL="228600" lvl="0" indent="-228600" algn="just" rtl="0">
              <a:lnSpc>
                <a:spcPct val="115000"/>
              </a:lnSpc>
              <a:spcBef>
                <a:spcPts val="0"/>
              </a:spcBef>
              <a:spcAft>
                <a:spcPts val="0"/>
              </a:spcAft>
              <a:buSzPts val="2600"/>
              <a:buFont typeface="Calibri"/>
              <a:buChar char="•"/>
            </a:pPr>
            <a:r>
              <a:rPr lang="es-CL" sz="2600" b="1" dirty="0" err="1"/>
              <a:t>Related</a:t>
            </a:r>
            <a:r>
              <a:rPr lang="es-CL" sz="2600" b="1" dirty="0"/>
              <a:t> </a:t>
            </a:r>
            <a:r>
              <a:rPr lang="es-CL" sz="2600" b="1" dirty="0" err="1"/>
              <a:t>research</a:t>
            </a:r>
            <a:r>
              <a:rPr lang="es-CL" sz="2600" b="1" dirty="0"/>
              <a:t>:</a:t>
            </a:r>
          </a:p>
          <a:p>
            <a:pPr marL="685800" lvl="1" indent="-228600">
              <a:lnSpc>
                <a:spcPct val="115000"/>
              </a:lnSpc>
              <a:spcBef>
                <a:spcPts val="0"/>
              </a:spcBef>
              <a:buSzPts val="2600"/>
              <a:buFont typeface="Calibri"/>
              <a:buChar char="•"/>
            </a:pPr>
            <a:r>
              <a:rPr lang="en-US" dirty="0"/>
              <a:t>Hendrickson and </a:t>
            </a:r>
            <a:r>
              <a:rPr lang="en-US" dirty="0" err="1"/>
              <a:t>Ailawadi</a:t>
            </a:r>
            <a:r>
              <a:rPr lang="en-US" dirty="0"/>
              <a:t> (2014): Vision research suggests that consumers are more likely to inspect information </a:t>
            </a:r>
            <a:r>
              <a:rPr lang="en-US" b="1" dirty="0">
                <a:solidFill>
                  <a:srgbClr val="0070C0"/>
                </a:solidFill>
              </a:rPr>
              <a:t>from left to right and then from top to bottom</a:t>
            </a:r>
            <a:r>
              <a:rPr lang="en-US" dirty="0"/>
              <a:t> =&gt; placing a product at </a:t>
            </a:r>
            <a:r>
              <a:rPr lang="en-US" b="1" dirty="0"/>
              <a:t>the best vertical level </a:t>
            </a:r>
            <a:r>
              <a:rPr lang="en-US" dirty="0"/>
              <a:t>seems more important than its horizontal placement along the length of an aisle. </a:t>
            </a:r>
          </a:p>
          <a:p>
            <a:pPr marL="685800" lvl="1" indent="-228600">
              <a:lnSpc>
                <a:spcPct val="115000"/>
              </a:lnSpc>
              <a:spcBef>
                <a:spcPts val="0"/>
              </a:spcBef>
              <a:buSzPts val="2600"/>
              <a:buFont typeface="Calibri"/>
              <a:buChar char="•"/>
            </a:pPr>
            <a:r>
              <a:rPr lang="en-US" dirty="0" err="1"/>
              <a:t>Dreze</a:t>
            </a:r>
            <a:r>
              <a:rPr lang="en-US" dirty="0"/>
              <a:t> et al. 1994: </a:t>
            </a:r>
            <a:r>
              <a:rPr lang="en-US" b="1" dirty="0">
                <a:solidFill>
                  <a:srgbClr val="0070C0"/>
                </a:solidFill>
              </a:rPr>
              <a:t>vertical effects </a:t>
            </a:r>
            <a:r>
              <a:rPr lang="en-US" dirty="0"/>
              <a:t>were found to be stronger than horizontal effects.</a:t>
            </a:r>
          </a:p>
          <a:p>
            <a:pPr marL="685800" lvl="1" indent="-228600">
              <a:lnSpc>
                <a:spcPct val="115000"/>
              </a:lnSpc>
              <a:spcBef>
                <a:spcPts val="0"/>
              </a:spcBef>
              <a:buSzPts val="2600"/>
              <a:buFont typeface="Calibri"/>
              <a:buChar char="•"/>
            </a:pPr>
            <a:endParaRPr lang="en-US" dirty="0"/>
          </a:p>
          <a:p>
            <a:pPr marL="457200" lvl="1" indent="0">
              <a:lnSpc>
                <a:spcPct val="115000"/>
              </a:lnSpc>
              <a:spcBef>
                <a:spcPts val="0"/>
              </a:spcBef>
              <a:buSzPts val="2600"/>
              <a:buNone/>
            </a:pPr>
            <a:r>
              <a:rPr lang="en-US" b="1" dirty="0"/>
              <a:t>H5 - Vertical vs. horizontal position effects:</a:t>
            </a:r>
            <a:r>
              <a:rPr lang="en-US" dirty="0"/>
              <a:t> The impact of vertical position on the sales of a product is expected to be stronger than that of horizontal position.</a:t>
            </a:r>
          </a:p>
        </p:txBody>
      </p:sp>
    </p:spTree>
    <p:extLst>
      <p:ext uri="{BB962C8B-B14F-4D97-AF65-F5344CB8AC3E}">
        <p14:creationId xmlns:p14="http://schemas.microsoft.com/office/powerpoint/2010/main" val="3730565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4"/>
          <p:cNvSpPr/>
          <p:nvPr/>
        </p:nvSpPr>
        <p:spPr>
          <a:xfrm>
            <a:off x="0" y="702141"/>
            <a:ext cx="8993276"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97" name="Google Shape;97;p4"/>
          <p:cNvSpPr txBox="1">
            <a:spLocks noGrp="1"/>
          </p:cNvSpPr>
          <p:nvPr>
            <p:ph type="title"/>
          </p:nvPr>
        </p:nvSpPr>
        <p:spPr>
          <a:xfrm>
            <a:off x="24289"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dirty="0" err="1">
                <a:solidFill>
                  <a:schemeClr val="lt1"/>
                </a:solidFill>
              </a:rPr>
              <a:t>Hypotheses</a:t>
            </a:r>
            <a:r>
              <a:rPr lang="es-CL" dirty="0">
                <a:solidFill>
                  <a:schemeClr val="lt1"/>
                </a:solidFill>
              </a:rPr>
              <a:t>: </a:t>
            </a:r>
            <a:r>
              <a:rPr lang="es-CL" dirty="0" err="1">
                <a:solidFill>
                  <a:schemeClr val="lt1"/>
                </a:solidFill>
              </a:rPr>
              <a:t>Strategic</a:t>
            </a:r>
            <a:r>
              <a:rPr lang="es-CL" dirty="0">
                <a:solidFill>
                  <a:schemeClr val="lt1"/>
                </a:solidFill>
              </a:rPr>
              <a:t> </a:t>
            </a:r>
            <a:r>
              <a:rPr lang="es-CL" dirty="0" err="1">
                <a:solidFill>
                  <a:schemeClr val="lt1"/>
                </a:solidFill>
              </a:rPr>
              <a:t>Allocation</a:t>
            </a:r>
            <a:endParaRPr dirty="0"/>
          </a:p>
        </p:txBody>
      </p:sp>
      <p:sp>
        <p:nvSpPr>
          <p:cNvPr id="98" name="Google Shape;98;p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228600" algn="just" rtl="0">
              <a:lnSpc>
                <a:spcPct val="115000"/>
              </a:lnSpc>
              <a:spcBef>
                <a:spcPts val="0"/>
              </a:spcBef>
              <a:spcAft>
                <a:spcPts val="0"/>
              </a:spcAft>
              <a:buSzPts val="2600"/>
              <a:buFont typeface="Calibri"/>
              <a:buChar char="•"/>
            </a:pPr>
            <a:r>
              <a:rPr lang="es-CL" sz="2600" b="1" dirty="0" err="1"/>
              <a:t>Endogeneity</a:t>
            </a:r>
            <a:r>
              <a:rPr lang="es-CL" sz="2600" b="1" dirty="0"/>
              <a:t> &amp; </a:t>
            </a:r>
            <a:r>
              <a:rPr lang="es-CL" sz="2600" b="1" dirty="0" err="1"/>
              <a:t>Strategic</a:t>
            </a:r>
            <a:r>
              <a:rPr lang="es-CL" sz="2600" b="1" dirty="0"/>
              <a:t> </a:t>
            </a:r>
            <a:r>
              <a:rPr lang="es-CL" sz="2600" b="1" dirty="0" err="1"/>
              <a:t>Allocation</a:t>
            </a:r>
            <a:r>
              <a:rPr lang="es-CL" sz="2600" b="1" dirty="0"/>
              <a:t>:</a:t>
            </a:r>
          </a:p>
          <a:p>
            <a:pPr marL="685800" lvl="1" indent="-228600">
              <a:lnSpc>
                <a:spcPct val="115000"/>
              </a:lnSpc>
              <a:spcBef>
                <a:spcPts val="0"/>
              </a:spcBef>
              <a:buSzPts val="2600"/>
              <a:buFont typeface="Calibri"/>
              <a:buChar char="•"/>
            </a:pPr>
            <a:r>
              <a:rPr lang="en-US" dirty="0"/>
              <a:t>Retailers </a:t>
            </a:r>
            <a:r>
              <a:rPr lang="en-US" b="1" dirty="0">
                <a:solidFill>
                  <a:srgbClr val="0070C0"/>
                </a:solidFill>
              </a:rPr>
              <a:t>decide </a:t>
            </a:r>
            <a:r>
              <a:rPr lang="en-US" dirty="0"/>
              <a:t>which products will occupy each position on the shelf. For example, retailers could choose to place high demand products in the middle of an aisle to get consumers exposed to other products. </a:t>
            </a:r>
          </a:p>
          <a:p>
            <a:pPr marL="685800" lvl="1" indent="-228600">
              <a:lnSpc>
                <a:spcPct val="115000"/>
              </a:lnSpc>
              <a:spcBef>
                <a:spcPts val="0"/>
              </a:spcBef>
              <a:buSzPts val="2600"/>
              <a:buFont typeface="Calibri"/>
              <a:buChar char="•"/>
            </a:pPr>
            <a:endParaRPr lang="en-US" dirty="0"/>
          </a:p>
          <a:p>
            <a:pPr marL="457200" lvl="1" indent="0">
              <a:lnSpc>
                <a:spcPct val="115000"/>
              </a:lnSpc>
              <a:spcBef>
                <a:spcPts val="0"/>
              </a:spcBef>
              <a:buSzPts val="2600"/>
              <a:buNone/>
            </a:pPr>
            <a:r>
              <a:rPr lang="en-US" b="1" dirty="0"/>
              <a:t>H6 - Endogeneity:</a:t>
            </a:r>
            <a:r>
              <a:rPr lang="en-US" dirty="0"/>
              <a:t> Ignoring the strategic assignment of products to shelf positions would bias the value of certain shelf positions. </a:t>
            </a:r>
          </a:p>
        </p:txBody>
      </p:sp>
    </p:spTree>
    <p:extLst>
      <p:ext uri="{BB962C8B-B14F-4D97-AF65-F5344CB8AC3E}">
        <p14:creationId xmlns:p14="http://schemas.microsoft.com/office/powerpoint/2010/main" val="3314013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5"/>
          <p:cNvSpPr/>
          <p:nvPr/>
        </p:nvSpPr>
        <p:spPr>
          <a:xfrm>
            <a:off x="0" y="702141"/>
            <a:ext cx="605940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158" name="Google Shape;158;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a:solidFill>
                  <a:schemeClr val="lt1"/>
                </a:solidFill>
              </a:rPr>
              <a:t>Our data</a:t>
            </a:r>
            <a:endParaRPr/>
          </a:p>
        </p:txBody>
      </p:sp>
      <p:sp>
        <p:nvSpPr>
          <p:cNvPr id="159" name="Google Shape;159;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just" rtl="0">
              <a:lnSpc>
                <a:spcPct val="115000"/>
              </a:lnSpc>
              <a:spcBef>
                <a:spcPts val="0"/>
              </a:spcBef>
              <a:spcAft>
                <a:spcPts val="0"/>
              </a:spcAft>
              <a:buSzPts val="2600"/>
              <a:buFont typeface="Cambria"/>
              <a:buChar char="•"/>
            </a:pPr>
            <a:r>
              <a:rPr lang="es-CL" sz="2600" dirty="0" err="1"/>
              <a:t>The</a:t>
            </a:r>
            <a:r>
              <a:rPr lang="es-CL" sz="2600" dirty="0"/>
              <a:t> data set </a:t>
            </a:r>
            <a:r>
              <a:rPr lang="es-CL" sz="2600" dirty="0" err="1"/>
              <a:t>considers</a:t>
            </a:r>
            <a:r>
              <a:rPr lang="es-CL" sz="2600" dirty="0"/>
              <a:t> </a:t>
            </a:r>
            <a:r>
              <a:rPr lang="es-CL" sz="2600" b="1" dirty="0">
                <a:solidFill>
                  <a:srgbClr val="0070C0"/>
                </a:solidFill>
              </a:rPr>
              <a:t>sales, </a:t>
            </a:r>
            <a:r>
              <a:rPr lang="es-CL" sz="2600" b="1" dirty="0" err="1">
                <a:solidFill>
                  <a:srgbClr val="0070C0"/>
                </a:solidFill>
              </a:rPr>
              <a:t>prices</a:t>
            </a:r>
            <a:r>
              <a:rPr lang="es-CL" sz="2600" b="1" dirty="0">
                <a:solidFill>
                  <a:srgbClr val="0070C0"/>
                </a:solidFill>
              </a:rPr>
              <a:t>, </a:t>
            </a:r>
            <a:r>
              <a:rPr lang="es-CL" sz="2600" b="1" dirty="0" err="1">
                <a:solidFill>
                  <a:srgbClr val="0070C0"/>
                </a:solidFill>
              </a:rPr>
              <a:t>stockouts</a:t>
            </a:r>
            <a:r>
              <a:rPr lang="es-CL" sz="2600" b="1" dirty="0"/>
              <a:t> </a:t>
            </a:r>
            <a:r>
              <a:rPr lang="es-CL" sz="2600" dirty="0"/>
              <a:t>and</a:t>
            </a:r>
            <a:r>
              <a:rPr lang="es-CL" sz="2600" b="1" dirty="0"/>
              <a:t> </a:t>
            </a:r>
            <a:r>
              <a:rPr lang="es-CL" sz="2600" b="1" dirty="0" err="1">
                <a:solidFill>
                  <a:srgbClr val="0070C0"/>
                </a:solidFill>
              </a:rPr>
              <a:t>product</a:t>
            </a:r>
            <a:r>
              <a:rPr lang="es-CL" sz="2600" b="1" dirty="0">
                <a:solidFill>
                  <a:srgbClr val="0070C0"/>
                </a:solidFill>
              </a:rPr>
              <a:t> position</a:t>
            </a:r>
            <a:r>
              <a:rPr lang="es-CL" sz="2600" dirty="0">
                <a:solidFill>
                  <a:srgbClr val="0070C0"/>
                </a:solidFill>
              </a:rPr>
              <a:t> </a:t>
            </a:r>
            <a:r>
              <a:rPr lang="es-CL" sz="2600" dirty="0"/>
              <a:t>data </a:t>
            </a:r>
            <a:r>
              <a:rPr lang="es-CL" sz="2600" dirty="0" err="1"/>
              <a:t>for</a:t>
            </a:r>
            <a:r>
              <a:rPr lang="es-CL" sz="2600" b="1" dirty="0"/>
              <a:t>:</a:t>
            </a:r>
            <a:endParaRPr dirty="0"/>
          </a:p>
          <a:p>
            <a:pPr marL="685800" lvl="1" indent="-279400" algn="just" rtl="0">
              <a:lnSpc>
                <a:spcPct val="115000"/>
              </a:lnSpc>
              <a:spcBef>
                <a:spcPts val="0"/>
              </a:spcBef>
              <a:spcAft>
                <a:spcPts val="0"/>
              </a:spcAft>
              <a:buSzPts val="2600"/>
              <a:buFont typeface="Cambria"/>
              <a:buChar char="•"/>
            </a:pPr>
            <a:r>
              <a:rPr lang="es-CL" sz="2200" b="1" dirty="0"/>
              <a:t>13 </a:t>
            </a:r>
            <a:r>
              <a:rPr lang="es-CL" sz="2200" b="1" dirty="0" err="1"/>
              <a:t>stores</a:t>
            </a:r>
            <a:r>
              <a:rPr lang="es-CL" sz="2200" dirty="0"/>
              <a:t> </a:t>
            </a:r>
            <a:r>
              <a:rPr lang="es-CL" sz="2200" dirty="0" err="1"/>
              <a:t>of</a:t>
            </a:r>
            <a:r>
              <a:rPr lang="es-CL" sz="2200" dirty="0"/>
              <a:t> a </a:t>
            </a:r>
            <a:r>
              <a:rPr lang="es-CL" sz="2200" dirty="0" err="1"/>
              <a:t>major</a:t>
            </a:r>
            <a:r>
              <a:rPr lang="es-CL" sz="2200" dirty="0"/>
              <a:t> </a:t>
            </a:r>
            <a:r>
              <a:rPr lang="es-CL" sz="2200" dirty="0" err="1"/>
              <a:t>supermarket</a:t>
            </a:r>
            <a:r>
              <a:rPr lang="es-CL" sz="2200" dirty="0"/>
              <a:t> </a:t>
            </a:r>
            <a:r>
              <a:rPr lang="es-CL" sz="2200" dirty="0" err="1"/>
              <a:t>chain</a:t>
            </a:r>
            <a:r>
              <a:rPr lang="es-CL" sz="2200" dirty="0"/>
              <a:t> in </a:t>
            </a:r>
            <a:r>
              <a:rPr lang="es-CL" sz="2200" dirty="0" err="1"/>
              <a:t>Latin</a:t>
            </a:r>
            <a:r>
              <a:rPr lang="es-CL" sz="2200" dirty="0"/>
              <a:t> </a:t>
            </a:r>
            <a:r>
              <a:rPr lang="es-CL" sz="2200" dirty="0" err="1"/>
              <a:t>America</a:t>
            </a:r>
            <a:endParaRPr sz="2200" dirty="0"/>
          </a:p>
          <a:p>
            <a:pPr marL="685800" lvl="1" indent="-279400" algn="just" rtl="0">
              <a:lnSpc>
                <a:spcPct val="115000"/>
              </a:lnSpc>
              <a:spcBef>
                <a:spcPts val="0"/>
              </a:spcBef>
              <a:spcAft>
                <a:spcPts val="0"/>
              </a:spcAft>
              <a:buSzPts val="2600"/>
              <a:buFont typeface="Cambria"/>
              <a:buChar char="•"/>
            </a:pPr>
            <a:r>
              <a:rPr lang="es-CL" sz="2200" b="1" dirty="0" err="1"/>
              <a:t>One</a:t>
            </a:r>
            <a:r>
              <a:rPr lang="es-CL" sz="2200" b="1" dirty="0"/>
              <a:t> </a:t>
            </a:r>
            <a:r>
              <a:rPr lang="es-CL" sz="2200" b="1" dirty="0" err="1"/>
              <a:t>of</a:t>
            </a:r>
            <a:r>
              <a:rPr lang="es-CL" sz="2200" b="1" dirty="0"/>
              <a:t> </a:t>
            </a:r>
            <a:r>
              <a:rPr lang="es-CL" sz="2200" b="1" dirty="0" err="1"/>
              <a:t>the</a:t>
            </a:r>
            <a:r>
              <a:rPr lang="es-CL" sz="2200" b="1" dirty="0"/>
              <a:t> </a:t>
            </a:r>
            <a:r>
              <a:rPr lang="es-CL" sz="2200" b="1" dirty="0" err="1"/>
              <a:t>retailer’s</a:t>
            </a:r>
            <a:r>
              <a:rPr lang="es-CL" sz="2200" b="1" dirty="0"/>
              <a:t> </a:t>
            </a:r>
            <a:r>
              <a:rPr lang="es-CL" sz="2200" b="1" dirty="0" err="1"/>
              <a:t>vendors</a:t>
            </a:r>
            <a:r>
              <a:rPr lang="es-CL" sz="2200" b="1" dirty="0"/>
              <a:t> </a:t>
            </a:r>
            <a:r>
              <a:rPr lang="es-CL" sz="2200" dirty="0" err="1"/>
              <a:t>covering</a:t>
            </a:r>
            <a:r>
              <a:rPr lang="es-CL" sz="2200" dirty="0"/>
              <a:t> </a:t>
            </a:r>
            <a:r>
              <a:rPr lang="es-CL" sz="2200" b="1" dirty="0"/>
              <a:t>704</a:t>
            </a:r>
            <a:r>
              <a:rPr lang="es-CL" sz="2200" dirty="0"/>
              <a:t> </a:t>
            </a:r>
            <a:r>
              <a:rPr lang="es-CL" sz="2200" dirty="0" err="1"/>
              <a:t>products</a:t>
            </a:r>
            <a:r>
              <a:rPr lang="es-CL" sz="2200" dirty="0"/>
              <a:t> </a:t>
            </a:r>
            <a:r>
              <a:rPr lang="es-CL" sz="2200" dirty="0" err="1"/>
              <a:t>across</a:t>
            </a:r>
            <a:r>
              <a:rPr lang="es-CL" sz="2200" dirty="0"/>
              <a:t> </a:t>
            </a:r>
            <a:r>
              <a:rPr lang="es-CL" sz="2200" dirty="0" err="1"/>
              <a:t>five</a:t>
            </a:r>
            <a:r>
              <a:rPr lang="es-CL" sz="2200" dirty="0"/>
              <a:t> </a:t>
            </a:r>
            <a:r>
              <a:rPr lang="es-CL" sz="2200" dirty="0" err="1"/>
              <a:t>product</a:t>
            </a:r>
            <a:r>
              <a:rPr lang="es-CL" sz="2200" dirty="0"/>
              <a:t> </a:t>
            </a:r>
            <a:r>
              <a:rPr lang="es-CL" sz="2200" dirty="0" err="1"/>
              <a:t>categories</a:t>
            </a:r>
            <a:r>
              <a:rPr lang="es-CL" sz="2200" dirty="0"/>
              <a:t> (personal care, </a:t>
            </a:r>
            <a:r>
              <a:rPr lang="es-CL" sz="2200" dirty="0" err="1"/>
              <a:t>cleaners</a:t>
            </a:r>
            <a:r>
              <a:rPr lang="es-CL" sz="2200" dirty="0"/>
              <a:t>, sauces and </a:t>
            </a:r>
            <a:r>
              <a:rPr lang="es-CL" sz="2200" dirty="0" err="1"/>
              <a:t>dressings</a:t>
            </a:r>
            <a:r>
              <a:rPr lang="es-CL" sz="2200" dirty="0"/>
              <a:t>, general </a:t>
            </a:r>
            <a:r>
              <a:rPr lang="es-CL" sz="2200" dirty="0" err="1"/>
              <a:t>grocery</a:t>
            </a:r>
            <a:r>
              <a:rPr lang="es-CL" sz="2200" dirty="0"/>
              <a:t> and </a:t>
            </a:r>
            <a:r>
              <a:rPr lang="es-CL" sz="2200" dirty="0" err="1"/>
              <a:t>dairy</a:t>
            </a:r>
            <a:r>
              <a:rPr lang="es-CL" sz="2200" dirty="0"/>
              <a:t>). </a:t>
            </a:r>
            <a:endParaRPr sz="2200" dirty="0"/>
          </a:p>
          <a:p>
            <a:pPr marL="685800" lvl="1" indent="-279400" algn="just" rtl="0">
              <a:lnSpc>
                <a:spcPct val="115000"/>
              </a:lnSpc>
              <a:spcBef>
                <a:spcPts val="0"/>
              </a:spcBef>
              <a:spcAft>
                <a:spcPts val="0"/>
              </a:spcAft>
              <a:buSzPts val="2600"/>
              <a:buFont typeface="Cambria"/>
              <a:buChar char="•"/>
            </a:pPr>
            <a:r>
              <a:rPr lang="es-CL" sz="2200" b="1" dirty="0" err="1"/>
              <a:t>Period</a:t>
            </a:r>
            <a:r>
              <a:rPr lang="es-CL" sz="2200" b="1" dirty="0"/>
              <a:t>: </a:t>
            </a:r>
            <a:r>
              <a:rPr lang="es-CL" sz="2200" dirty="0"/>
              <a:t>May 11th 2020 - </a:t>
            </a:r>
            <a:r>
              <a:rPr lang="es-CL" sz="2200" dirty="0" err="1"/>
              <a:t>October</a:t>
            </a:r>
            <a:r>
              <a:rPr lang="es-CL" sz="2200" dirty="0"/>
              <a:t> 31, 2021.</a:t>
            </a:r>
          </a:p>
          <a:p>
            <a:pPr marL="685800" lvl="1" indent="-279400" algn="just" rtl="0">
              <a:lnSpc>
                <a:spcPct val="115000"/>
              </a:lnSpc>
              <a:spcBef>
                <a:spcPts val="0"/>
              </a:spcBef>
              <a:spcAft>
                <a:spcPts val="0"/>
              </a:spcAft>
              <a:buSzPts val="2600"/>
              <a:buFont typeface="Cambria"/>
              <a:buChar char="•"/>
            </a:pPr>
            <a:r>
              <a:rPr lang="es-CL" sz="2200" b="1" dirty="0" err="1"/>
              <a:t>Caveat</a:t>
            </a:r>
            <a:r>
              <a:rPr lang="es-CL" sz="2200" b="1" dirty="0"/>
              <a:t>: </a:t>
            </a:r>
            <a:r>
              <a:rPr lang="es-CL" sz="2200" dirty="0" err="1"/>
              <a:t>endcaps</a:t>
            </a:r>
            <a:r>
              <a:rPr lang="es-CL" sz="2200" dirty="0"/>
              <a:t> </a:t>
            </a:r>
            <a:r>
              <a:rPr lang="es-CL" sz="2200" dirty="0" err="1"/>
              <a:t>not</a:t>
            </a:r>
            <a:r>
              <a:rPr lang="es-CL" sz="2200" dirty="0"/>
              <a:t> </a:t>
            </a:r>
            <a:r>
              <a:rPr lang="es-CL" sz="2200" dirty="0" err="1"/>
              <a:t>covered</a:t>
            </a:r>
            <a:r>
              <a:rPr lang="es-CL" sz="2200" dirty="0"/>
              <a:t> </a:t>
            </a:r>
            <a:r>
              <a:rPr lang="es-CL" sz="2200" dirty="0" err="1"/>
              <a:t>to</a:t>
            </a:r>
            <a:r>
              <a:rPr lang="es-CL" sz="2200" dirty="0"/>
              <a:t> </a:t>
            </a:r>
            <a:r>
              <a:rPr lang="es-CL" sz="2200" dirty="0" err="1"/>
              <a:t>allow</a:t>
            </a:r>
            <a:r>
              <a:rPr lang="es-CL" sz="2200" dirty="0"/>
              <a:t> robot </a:t>
            </a:r>
            <a:r>
              <a:rPr lang="es-CL" sz="2200" dirty="0" err="1"/>
              <a:t>to</a:t>
            </a:r>
            <a:r>
              <a:rPr lang="es-CL" sz="2200" dirty="0"/>
              <a:t> </a:t>
            </a:r>
            <a:r>
              <a:rPr lang="es-CL" sz="2200" dirty="0" err="1"/>
              <a:t>scan</a:t>
            </a:r>
            <a:r>
              <a:rPr lang="es-CL" sz="2200" dirty="0"/>
              <a:t> </a:t>
            </a:r>
            <a:r>
              <a:rPr lang="es-CL" sz="2200" dirty="0" err="1"/>
              <a:t>all</a:t>
            </a:r>
            <a:r>
              <a:rPr lang="es-CL" sz="2200" dirty="0"/>
              <a:t> </a:t>
            </a:r>
            <a:r>
              <a:rPr lang="es-CL" sz="2200" dirty="0" err="1"/>
              <a:t>aisles</a:t>
            </a:r>
            <a:r>
              <a:rPr lang="es-CL" sz="2200" dirty="0"/>
              <a:t> </a:t>
            </a:r>
            <a:r>
              <a:rPr lang="es-CL" sz="2200" dirty="0" err="1"/>
              <a:t>during</a:t>
            </a:r>
            <a:r>
              <a:rPr lang="es-CL" sz="2200" dirty="0"/>
              <a:t> a single </a:t>
            </a:r>
            <a:r>
              <a:rPr lang="es-CL" sz="2200" dirty="0" err="1"/>
              <a:t>night</a:t>
            </a:r>
            <a:r>
              <a:rPr lang="es-CL" sz="2200" dirty="0"/>
              <a:t>. </a:t>
            </a:r>
            <a:endParaRPr sz="2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d7b6b07b3d_0_17"/>
          <p:cNvSpPr/>
          <p:nvPr/>
        </p:nvSpPr>
        <p:spPr>
          <a:xfrm>
            <a:off x="0" y="199230"/>
            <a:ext cx="509778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187" name="Google Shape;187;gd7b6b07b3d_0_17"/>
          <p:cNvSpPr txBox="1">
            <a:spLocks noGrp="1"/>
          </p:cNvSpPr>
          <p:nvPr>
            <p:ph type="title"/>
          </p:nvPr>
        </p:nvSpPr>
        <p:spPr>
          <a:xfrm>
            <a:off x="102870" y="215580"/>
            <a:ext cx="4853940" cy="651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4400"/>
              <a:buFont typeface="Cambria"/>
              <a:buNone/>
            </a:pPr>
            <a:r>
              <a:rPr lang="es-CL" dirty="0" err="1">
                <a:solidFill>
                  <a:schemeClr val="lt1"/>
                </a:solidFill>
              </a:rPr>
              <a:t>Aisle</a:t>
            </a:r>
            <a:r>
              <a:rPr lang="es-CL" dirty="0">
                <a:solidFill>
                  <a:schemeClr val="lt1"/>
                </a:solidFill>
              </a:rPr>
              <a:t> Clasification</a:t>
            </a:r>
            <a:endParaRPr dirty="0"/>
          </a:p>
        </p:txBody>
      </p:sp>
      <p:pic>
        <p:nvPicPr>
          <p:cNvPr id="7" name="Imagen 6">
            <a:extLst>
              <a:ext uri="{FF2B5EF4-FFF2-40B4-BE49-F238E27FC236}">
                <a16:creationId xmlns:a16="http://schemas.microsoft.com/office/drawing/2014/main" id="{699BB024-B336-BCEC-8574-E736DCB8071C}"/>
              </a:ext>
            </a:extLst>
          </p:cNvPr>
          <p:cNvPicPr>
            <a:picLocks noChangeAspect="1"/>
          </p:cNvPicPr>
          <p:nvPr/>
        </p:nvPicPr>
        <p:blipFill>
          <a:blip r:embed="rId3"/>
          <a:stretch>
            <a:fillRect/>
          </a:stretch>
        </p:blipFill>
        <p:spPr>
          <a:xfrm>
            <a:off x="2228193" y="883530"/>
            <a:ext cx="8186902" cy="5880121"/>
          </a:xfrm>
          <a:prstGeom prst="rect">
            <a:avLst/>
          </a:prstGeom>
        </p:spPr>
      </p:pic>
    </p:spTree>
    <p:extLst>
      <p:ext uri="{BB962C8B-B14F-4D97-AF65-F5344CB8AC3E}">
        <p14:creationId xmlns:p14="http://schemas.microsoft.com/office/powerpoint/2010/main" val="3112532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d7b6b07b3d_0_17"/>
          <p:cNvSpPr/>
          <p:nvPr/>
        </p:nvSpPr>
        <p:spPr>
          <a:xfrm>
            <a:off x="0" y="702150"/>
            <a:ext cx="842640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187" name="Google Shape;187;gd7b6b07b3d_0_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a:solidFill>
                  <a:schemeClr val="lt1"/>
                </a:solidFill>
              </a:rPr>
              <a:t>Our approach</a:t>
            </a:r>
            <a:endParaRPr/>
          </a:p>
        </p:txBody>
      </p:sp>
      <p:sp>
        <p:nvSpPr>
          <p:cNvPr id="188" name="Google Shape;188;gd7b6b07b3d_0_1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190500" algn="just" rtl="0">
              <a:lnSpc>
                <a:spcPct val="115000"/>
              </a:lnSpc>
              <a:spcBef>
                <a:spcPts val="0"/>
              </a:spcBef>
              <a:spcAft>
                <a:spcPts val="0"/>
              </a:spcAft>
              <a:buSzPts val="2000"/>
              <a:buFont typeface="Cambria"/>
              <a:buChar char="•"/>
            </a:pPr>
            <a:r>
              <a:rPr lang="es-CL" sz="3200" dirty="0" err="1"/>
              <a:t>Using</a:t>
            </a:r>
            <a:r>
              <a:rPr lang="es-CL" sz="3200" dirty="0"/>
              <a:t> </a:t>
            </a:r>
            <a:r>
              <a:rPr lang="es-CL" sz="3200" dirty="0" err="1"/>
              <a:t>this</a:t>
            </a:r>
            <a:r>
              <a:rPr lang="es-CL" sz="3200" dirty="0"/>
              <a:t> data set, </a:t>
            </a:r>
            <a:r>
              <a:rPr lang="es-CL" sz="3200" dirty="0" err="1"/>
              <a:t>we</a:t>
            </a:r>
            <a:r>
              <a:rPr lang="es-CL" sz="3200" dirty="0"/>
              <a:t> </a:t>
            </a:r>
            <a:r>
              <a:rPr lang="es-CL" sz="3200" dirty="0" err="1"/>
              <a:t>performe</a:t>
            </a:r>
            <a:r>
              <a:rPr lang="es-CL" sz="3200" dirty="0"/>
              <a:t> </a:t>
            </a:r>
            <a:r>
              <a:rPr lang="es-CL" sz="3200" dirty="0" err="1"/>
              <a:t>two</a:t>
            </a:r>
            <a:r>
              <a:rPr lang="es-CL" sz="3200" dirty="0"/>
              <a:t> </a:t>
            </a:r>
            <a:r>
              <a:rPr lang="es-CL" sz="3200" dirty="0" err="1"/>
              <a:t>analyses</a:t>
            </a:r>
            <a:r>
              <a:rPr lang="es-CL" sz="3200" dirty="0"/>
              <a:t>:</a:t>
            </a:r>
            <a:endParaRPr sz="3200" dirty="0"/>
          </a:p>
          <a:p>
            <a:pPr marL="685800" lvl="1" indent="-196850" algn="just" rtl="0">
              <a:lnSpc>
                <a:spcPct val="115000"/>
              </a:lnSpc>
              <a:spcBef>
                <a:spcPts val="0"/>
              </a:spcBef>
              <a:spcAft>
                <a:spcPts val="0"/>
              </a:spcAft>
              <a:buSzPts val="2000"/>
              <a:buFont typeface="Calibri"/>
              <a:buChar char="•"/>
            </a:pPr>
            <a:endParaRPr lang="es-CL" sz="2800" dirty="0"/>
          </a:p>
          <a:p>
            <a:pPr marL="685800" lvl="1" indent="-196850" algn="just" rtl="0">
              <a:lnSpc>
                <a:spcPct val="115000"/>
              </a:lnSpc>
              <a:spcBef>
                <a:spcPts val="0"/>
              </a:spcBef>
              <a:spcAft>
                <a:spcPts val="0"/>
              </a:spcAft>
              <a:buSzPts val="2000"/>
              <a:buFont typeface="Calibri"/>
              <a:buChar char="•"/>
            </a:pPr>
            <a:r>
              <a:rPr lang="es-CL" sz="2800" dirty="0"/>
              <a:t>A </a:t>
            </a:r>
            <a:r>
              <a:rPr lang="es-CL" sz="2800" b="1" dirty="0">
                <a:solidFill>
                  <a:srgbClr val="0070C0"/>
                </a:solidFill>
              </a:rPr>
              <a:t>descriptive </a:t>
            </a:r>
            <a:r>
              <a:rPr lang="es-CL" sz="2800" b="1" dirty="0" err="1">
                <a:solidFill>
                  <a:srgbClr val="0070C0"/>
                </a:solidFill>
              </a:rPr>
              <a:t>analysis</a:t>
            </a:r>
            <a:r>
              <a:rPr lang="es-CL" sz="2800" dirty="0">
                <a:solidFill>
                  <a:srgbClr val="0070C0"/>
                </a:solidFill>
              </a:rPr>
              <a:t> </a:t>
            </a:r>
            <a:r>
              <a:rPr lang="es-CL" sz="2800" dirty="0" err="1"/>
              <a:t>to</a:t>
            </a:r>
            <a:r>
              <a:rPr lang="es-CL" sz="2800" dirty="0"/>
              <a:t> explore </a:t>
            </a:r>
            <a:r>
              <a:rPr lang="es-CL" sz="2800" dirty="0" err="1"/>
              <a:t>possible</a:t>
            </a:r>
            <a:r>
              <a:rPr lang="es-CL" sz="2800" dirty="0"/>
              <a:t> (non-causal) </a:t>
            </a:r>
            <a:r>
              <a:rPr lang="es-CL" sz="2800" dirty="0" err="1"/>
              <a:t>associations</a:t>
            </a:r>
            <a:r>
              <a:rPr lang="es-CL" sz="2800" dirty="0"/>
              <a:t> </a:t>
            </a:r>
            <a:r>
              <a:rPr lang="es-CL" sz="2800" dirty="0" err="1"/>
              <a:t>between</a:t>
            </a:r>
            <a:r>
              <a:rPr lang="es-CL" sz="2800" dirty="0"/>
              <a:t> </a:t>
            </a:r>
            <a:r>
              <a:rPr lang="es-CL" sz="2800" dirty="0" err="1"/>
              <a:t>product</a:t>
            </a:r>
            <a:r>
              <a:rPr lang="es-CL" sz="2800" dirty="0"/>
              <a:t> position and sales.</a:t>
            </a:r>
          </a:p>
          <a:p>
            <a:pPr marL="685800" lvl="1" indent="-196850" algn="just" rtl="0">
              <a:lnSpc>
                <a:spcPct val="115000"/>
              </a:lnSpc>
              <a:spcBef>
                <a:spcPts val="0"/>
              </a:spcBef>
              <a:spcAft>
                <a:spcPts val="0"/>
              </a:spcAft>
              <a:buSzPts val="2000"/>
              <a:buFont typeface="Calibri"/>
              <a:buChar char="•"/>
            </a:pPr>
            <a:endParaRPr sz="2800" dirty="0"/>
          </a:p>
          <a:p>
            <a:pPr marL="685800" lvl="1" indent="-196850" algn="just" rtl="0">
              <a:lnSpc>
                <a:spcPct val="115000"/>
              </a:lnSpc>
              <a:spcBef>
                <a:spcPts val="0"/>
              </a:spcBef>
              <a:spcAft>
                <a:spcPts val="0"/>
              </a:spcAft>
              <a:buSzPts val="2000"/>
              <a:buFont typeface="Calibri"/>
              <a:buChar char="•"/>
            </a:pPr>
            <a:r>
              <a:rPr lang="es-CL" sz="2800" dirty="0"/>
              <a:t>A </a:t>
            </a:r>
            <a:r>
              <a:rPr lang="es-CL" sz="2800" b="1" dirty="0" err="1">
                <a:solidFill>
                  <a:srgbClr val="0070C0"/>
                </a:solidFill>
              </a:rPr>
              <a:t>quasi</a:t>
            </a:r>
            <a:r>
              <a:rPr lang="es-CL" sz="2800" b="1" dirty="0">
                <a:solidFill>
                  <a:srgbClr val="0070C0"/>
                </a:solidFill>
              </a:rPr>
              <a:t>-experimental</a:t>
            </a:r>
            <a:r>
              <a:rPr lang="es-CL" sz="2800" dirty="0"/>
              <a:t> </a:t>
            </a:r>
            <a:r>
              <a:rPr lang="es-CL" sz="2800" dirty="0" err="1"/>
              <a:t>analysis</a:t>
            </a:r>
            <a:r>
              <a:rPr lang="es-CL" sz="2800" dirty="0"/>
              <a:t> </a:t>
            </a:r>
            <a:r>
              <a:rPr lang="es-CL" sz="2800" dirty="0" err="1"/>
              <a:t>to</a:t>
            </a:r>
            <a:r>
              <a:rPr lang="es-CL" sz="2800" dirty="0"/>
              <a:t> </a:t>
            </a:r>
            <a:r>
              <a:rPr lang="es-CL" sz="2800" dirty="0" err="1"/>
              <a:t>draw</a:t>
            </a:r>
            <a:r>
              <a:rPr lang="es-CL" sz="2800" dirty="0"/>
              <a:t> causal </a:t>
            </a:r>
            <a:r>
              <a:rPr lang="es-CL" sz="2800" dirty="0" err="1"/>
              <a:t>inferences</a:t>
            </a:r>
            <a:r>
              <a:rPr lang="es-CL" sz="2800" dirty="0"/>
              <a:t> </a:t>
            </a:r>
            <a:r>
              <a:rPr lang="es-CL" sz="2800" dirty="0" err="1"/>
              <a:t>about</a:t>
            </a:r>
            <a:r>
              <a:rPr lang="es-CL" sz="2800" dirty="0"/>
              <a:t> </a:t>
            </a:r>
            <a:r>
              <a:rPr lang="es-CL" sz="2800" dirty="0" err="1"/>
              <a:t>the</a:t>
            </a:r>
            <a:r>
              <a:rPr lang="es-CL" sz="2800" dirty="0"/>
              <a:t> </a:t>
            </a:r>
            <a:r>
              <a:rPr lang="es-CL" sz="2800" dirty="0" err="1"/>
              <a:t>impact</a:t>
            </a:r>
            <a:r>
              <a:rPr lang="es-CL" sz="2800" dirty="0"/>
              <a:t> </a:t>
            </a:r>
            <a:r>
              <a:rPr lang="es-CL" sz="2800" dirty="0" err="1"/>
              <a:t>of</a:t>
            </a:r>
            <a:r>
              <a:rPr lang="es-CL" sz="2800" dirty="0"/>
              <a:t> </a:t>
            </a:r>
            <a:r>
              <a:rPr lang="es-CL" sz="2800" dirty="0" err="1"/>
              <a:t>shelf</a:t>
            </a:r>
            <a:r>
              <a:rPr lang="es-CL" sz="2800" dirty="0"/>
              <a:t> position </a:t>
            </a:r>
            <a:r>
              <a:rPr lang="es-CL" sz="2800" dirty="0" err="1"/>
              <a:t>on</a:t>
            </a:r>
            <a:r>
              <a:rPr lang="es-CL" sz="2800" dirty="0"/>
              <a:t> sales.</a:t>
            </a:r>
            <a:endParaRPr sz="2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7"/>
          <p:cNvSpPr/>
          <p:nvPr/>
        </p:nvSpPr>
        <p:spPr>
          <a:xfrm>
            <a:off x="0" y="702150"/>
            <a:ext cx="842640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201" name="Google Shape;201;p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a:solidFill>
                  <a:schemeClr val="lt1"/>
                </a:solidFill>
              </a:rPr>
              <a:t>Descriptive analysis</a:t>
            </a:r>
            <a:endParaRPr/>
          </a:p>
        </p:txBody>
      </p:sp>
      <p:sp>
        <p:nvSpPr>
          <p:cNvPr id="209" name="Google Shape;209;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93700" algn="l" rtl="0">
              <a:lnSpc>
                <a:spcPct val="90000"/>
              </a:lnSpc>
              <a:spcBef>
                <a:spcPts val="1000"/>
              </a:spcBef>
              <a:spcAft>
                <a:spcPts val="0"/>
              </a:spcAft>
              <a:buSzPts val="2600"/>
              <a:buChar char="•"/>
            </a:pPr>
            <a:r>
              <a:rPr lang="es-CL" sz="2600" b="1" dirty="0" err="1">
                <a:solidFill>
                  <a:srgbClr val="0070C0"/>
                </a:solidFill>
              </a:rPr>
              <a:t>Dependent</a:t>
            </a:r>
            <a:r>
              <a:rPr lang="es-CL" sz="2600" b="1" dirty="0">
                <a:solidFill>
                  <a:srgbClr val="0070C0"/>
                </a:solidFill>
              </a:rPr>
              <a:t> variable:             </a:t>
            </a:r>
            <a:r>
              <a:rPr lang="es-CL" sz="2600" dirty="0" err="1"/>
              <a:t>sales</a:t>
            </a:r>
            <a:r>
              <a:rPr lang="es-CL" sz="2600" baseline="-25000" dirty="0" err="1"/>
              <a:t>ist</a:t>
            </a:r>
            <a:endParaRPr sz="2600" dirty="0"/>
          </a:p>
          <a:p>
            <a:pPr marL="0" lvl="0" indent="0" algn="l" rtl="0">
              <a:lnSpc>
                <a:spcPct val="90000"/>
              </a:lnSpc>
              <a:spcBef>
                <a:spcPts val="1000"/>
              </a:spcBef>
              <a:spcAft>
                <a:spcPts val="0"/>
              </a:spcAft>
              <a:buNone/>
            </a:pPr>
            <a:endParaRPr sz="2600" dirty="0"/>
          </a:p>
          <a:p>
            <a:pPr marL="457200" lvl="0" indent="-393700" algn="l" rtl="0">
              <a:lnSpc>
                <a:spcPct val="90000"/>
              </a:lnSpc>
              <a:spcBef>
                <a:spcPts val="1000"/>
              </a:spcBef>
              <a:spcAft>
                <a:spcPts val="0"/>
              </a:spcAft>
              <a:buSzPts val="2600"/>
              <a:buChar char="•"/>
            </a:pPr>
            <a:r>
              <a:rPr lang="es-CL" b="1" dirty="0" err="1">
                <a:solidFill>
                  <a:srgbClr val="0070C0"/>
                </a:solidFill>
              </a:rPr>
              <a:t>Predictors</a:t>
            </a:r>
            <a:r>
              <a:rPr lang="es-CL" b="1" dirty="0">
                <a:solidFill>
                  <a:srgbClr val="0070C0"/>
                </a:solidFill>
              </a:rPr>
              <a:t>:</a:t>
            </a:r>
            <a:endParaRPr b="1" dirty="0">
              <a:solidFill>
                <a:srgbClr val="0070C0"/>
              </a:solidFill>
            </a:endParaRPr>
          </a:p>
          <a:p>
            <a:pPr marL="914400" lvl="1" indent="-393700" algn="l" rtl="0">
              <a:lnSpc>
                <a:spcPct val="90000"/>
              </a:lnSpc>
              <a:spcBef>
                <a:spcPts val="0"/>
              </a:spcBef>
              <a:spcAft>
                <a:spcPts val="0"/>
              </a:spcAft>
              <a:buSzPts val="2600"/>
              <a:buChar char="•"/>
            </a:pPr>
            <a:r>
              <a:rPr lang="es-CL" sz="2200" dirty="0"/>
              <a:t>Position:</a:t>
            </a:r>
            <a:endParaRPr sz="2200" dirty="0"/>
          </a:p>
          <a:p>
            <a:pPr marL="1371600" lvl="2" indent="-393700" algn="l" rtl="0">
              <a:spcBef>
                <a:spcPts val="0"/>
              </a:spcBef>
              <a:spcAft>
                <a:spcPts val="0"/>
              </a:spcAft>
              <a:buSzPts val="2600"/>
              <a:buChar char="•"/>
            </a:pPr>
            <a:r>
              <a:rPr lang="es-CL" sz="2000" dirty="0"/>
              <a:t>Vertical position: </a:t>
            </a:r>
            <a:r>
              <a:rPr lang="es-CL" sz="2000" dirty="0" err="1"/>
              <a:t>distance</a:t>
            </a:r>
            <a:r>
              <a:rPr lang="es-CL" sz="2000" dirty="0"/>
              <a:t> </a:t>
            </a:r>
            <a:r>
              <a:rPr lang="es-CL" sz="2000" dirty="0" err="1"/>
              <a:t>from</a:t>
            </a:r>
            <a:r>
              <a:rPr lang="es-CL" sz="2000" dirty="0"/>
              <a:t> bottom </a:t>
            </a:r>
            <a:r>
              <a:rPr lang="es-CL" sz="2000" dirty="0" err="1"/>
              <a:t>shelf</a:t>
            </a:r>
            <a:r>
              <a:rPr lang="es-CL" sz="2000" dirty="0"/>
              <a:t>, </a:t>
            </a:r>
            <a:r>
              <a:rPr lang="es-CL" sz="2000" dirty="0" err="1"/>
              <a:t>distance</a:t>
            </a:r>
            <a:r>
              <a:rPr lang="es-CL" sz="2000" dirty="0"/>
              <a:t> </a:t>
            </a:r>
            <a:r>
              <a:rPr lang="es-CL" sz="2000" dirty="0" err="1"/>
              <a:t>from</a:t>
            </a:r>
            <a:r>
              <a:rPr lang="es-CL" sz="2000" dirty="0"/>
              <a:t> vertical center</a:t>
            </a:r>
            <a:endParaRPr sz="2000" dirty="0"/>
          </a:p>
          <a:p>
            <a:pPr marL="1371600" lvl="2" indent="-393700" algn="l" rtl="0">
              <a:spcBef>
                <a:spcPts val="0"/>
              </a:spcBef>
              <a:spcAft>
                <a:spcPts val="0"/>
              </a:spcAft>
              <a:buSzPts val="2600"/>
              <a:buChar char="•"/>
            </a:pPr>
            <a:r>
              <a:rPr lang="es-CL" sz="2000" dirty="0"/>
              <a:t>Horizontal position: </a:t>
            </a:r>
            <a:r>
              <a:rPr lang="es-CL" sz="2000" dirty="0" err="1"/>
              <a:t>distance</a:t>
            </a:r>
            <a:r>
              <a:rPr lang="es-CL" sz="2000" dirty="0"/>
              <a:t> </a:t>
            </a:r>
            <a:r>
              <a:rPr lang="es-CL" sz="2000" dirty="0" err="1"/>
              <a:t>from</a:t>
            </a:r>
            <a:r>
              <a:rPr lang="es-CL" sz="2000" dirty="0"/>
              <a:t> </a:t>
            </a:r>
            <a:r>
              <a:rPr lang="es-CL" sz="2000" dirty="0" err="1"/>
              <a:t>origin</a:t>
            </a:r>
            <a:r>
              <a:rPr lang="es-CL" sz="2000" dirty="0"/>
              <a:t>, </a:t>
            </a:r>
            <a:r>
              <a:rPr lang="es-CL" sz="2000" dirty="0" err="1"/>
              <a:t>distance</a:t>
            </a:r>
            <a:r>
              <a:rPr lang="es-CL" sz="2000" dirty="0"/>
              <a:t> </a:t>
            </a:r>
            <a:r>
              <a:rPr lang="es-CL" sz="2000" dirty="0" err="1"/>
              <a:t>from</a:t>
            </a:r>
            <a:r>
              <a:rPr lang="es-CL" sz="2000" dirty="0"/>
              <a:t> horizonta</a:t>
            </a:r>
            <a:r>
              <a:rPr lang="es-CL" dirty="0"/>
              <a:t>l </a:t>
            </a:r>
            <a:r>
              <a:rPr lang="es-CL" sz="2000" dirty="0"/>
              <a:t>center</a:t>
            </a:r>
            <a:endParaRPr sz="2000" dirty="0"/>
          </a:p>
          <a:p>
            <a:pPr marL="1371600" lvl="2" indent="-393700" algn="l" rtl="0">
              <a:spcBef>
                <a:spcPts val="0"/>
              </a:spcBef>
              <a:spcAft>
                <a:spcPts val="0"/>
              </a:spcAft>
              <a:buSzPts val="2600"/>
              <a:buChar char="•"/>
            </a:pPr>
            <a:r>
              <a:rPr lang="es-CL" sz="2000" dirty="0" err="1"/>
              <a:t>Location</a:t>
            </a:r>
            <a:r>
              <a:rPr lang="es-CL" sz="2000" dirty="0"/>
              <a:t> </a:t>
            </a:r>
            <a:r>
              <a:rPr lang="es-CL" sz="2000" dirty="0" err="1"/>
              <a:t>of</a:t>
            </a:r>
            <a:r>
              <a:rPr lang="es-CL" sz="2000" dirty="0"/>
              <a:t> </a:t>
            </a:r>
            <a:r>
              <a:rPr lang="es-CL" sz="2000" dirty="0" err="1"/>
              <a:t>the</a:t>
            </a:r>
            <a:r>
              <a:rPr lang="es-CL" sz="2000" dirty="0"/>
              <a:t> </a:t>
            </a:r>
            <a:r>
              <a:rPr lang="es-CL" sz="2000" dirty="0" err="1"/>
              <a:t>product’s</a:t>
            </a:r>
            <a:r>
              <a:rPr lang="es-CL" sz="2000" dirty="0"/>
              <a:t> </a:t>
            </a:r>
            <a:r>
              <a:rPr lang="es-CL" sz="2000" dirty="0" err="1"/>
              <a:t>aisle</a:t>
            </a:r>
            <a:r>
              <a:rPr lang="es-CL" sz="2000" dirty="0"/>
              <a:t> </a:t>
            </a:r>
            <a:r>
              <a:rPr lang="es-CL" sz="2000" dirty="0" err="1"/>
              <a:t>within</a:t>
            </a:r>
            <a:r>
              <a:rPr lang="es-CL" sz="2000" dirty="0"/>
              <a:t> </a:t>
            </a:r>
            <a:r>
              <a:rPr lang="es-CL" sz="2000" dirty="0" err="1"/>
              <a:t>the</a:t>
            </a:r>
            <a:r>
              <a:rPr lang="es-CL" sz="2000" dirty="0"/>
              <a:t> store (</a:t>
            </a:r>
            <a:r>
              <a:rPr lang="es-CL" dirty="0" err="1"/>
              <a:t>e.g</a:t>
            </a:r>
            <a:r>
              <a:rPr lang="es-CL" dirty="0"/>
              <a:t>.</a:t>
            </a:r>
            <a:r>
              <a:rPr lang="es-CL" sz="2000" dirty="0"/>
              <a:t>, central </a:t>
            </a:r>
            <a:r>
              <a:rPr lang="es-CL" sz="2000" dirty="0" err="1"/>
              <a:t>front</a:t>
            </a:r>
            <a:r>
              <a:rPr lang="es-CL" sz="2000" dirty="0"/>
              <a:t>, central back vs. </a:t>
            </a:r>
            <a:r>
              <a:rPr lang="es-CL" sz="2000" dirty="0" err="1"/>
              <a:t>peripheral</a:t>
            </a:r>
            <a:r>
              <a:rPr lang="es-CL" sz="2000" dirty="0"/>
              <a:t>)</a:t>
            </a:r>
            <a:endParaRPr sz="2200" dirty="0"/>
          </a:p>
          <a:p>
            <a:pPr marL="914400" lvl="1" indent="-368300" algn="l" rtl="0">
              <a:spcBef>
                <a:spcPts val="1000"/>
              </a:spcBef>
              <a:spcAft>
                <a:spcPts val="0"/>
              </a:spcAft>
              <a:buSzPts val="2200"/>
              <a:buChar char="•"/>
            </a:pPr>
            <a:r>
              <a:rPr lang="es-CL" sz="2200" dirty="0" err="1"/>
              <a:t>Controls</a:t>
            </a:r>
            <a:r>
              <a:rPr lang="es-CL" sz="2200" dirty="0"/>
              <a:t>: Store, </a:t>
            </a:r>
            <a:r>
              <a:rPr lang="es-CL" sz="2200" dirty="0" err="1"/>
              <a:t>Category</a:t>
            </a:r>
            <a:r>
              <a:rPr lang="es-CL" sz="2200" dirty="0"/>
              <a:t>, Price, </a:t>
            </a:r>
            <a:r>
              <a:rPr lang="es-CL" sz="2200" dirty="0" err="1"/>
              <a:t>Month</a:t>
            </a:r>
            <a:r>
              <a:rPr lang="es-CL" sz="2200" dirty="0"/>
              <a:t> </a:t>
            </a:r>
            <a:r>
              <a:rPr lang="es-CL" sz="2200" dirty="0" err="1"/>
              <a:t>of</a:t>
            </a:r>
            <a:r>
              <a:rPr lang="es-CL" sz="2200" dirty="0"/>
              <a:t> </a:t>
            </a:r>
            <a:r>
              <a:rPr lang="es-CL" sz="2200" dirty="0" err="1"/>
              <a:t>the</a:t>
            </a:r>
            <a:r>
              <a:rPr lang="es-CL" sz="2200" dirty="0"/>
              <a:t> </a:t>
            </a:r>
            <a:r>
              <a:rPr lang="es-CL" sz="2200" dirty="0" err="1"/>
              <a:t>year</a:t>
            </a:r>
            <a:r>
              <a:rPr lang="es-CL" sz="2200" dirty="0"/>
              <a:t>, Day </a:t>
            </a:r>
            <a:r>
              <a:rPr lang="es-CL" sz="2200" dirty="0" err="1"/>
              <a:t>of</a:t>
            </a:r>
            <a:r>
              <a:rPr lang="es-CL" sz="2200" dirty="0"/>
              <a:t> </a:t>
            </a:r>
            <a:r>
              <a:rPr lang="es-CL" sz="2200" dirty="0" err="1"/>
              <a:t>the</a:t>
            </a:r>
            <a:r>
              <a:rPr lang="es-CL" sz="2200" dirty="0"/>
              <a:t> </a:t>
            </a:r>
            <a:r>
              <a:rPr lang="es-CL" sz="2200" dirty="0" err="1"/>
              <a:t>week</a:t>
            </a:r>
            <a:r>
              <a:rPr lang="es-CL" sz="2200" dirty="0"/>
              <a:t>.</a:t>
            </a:r>
          </a:p>
          <a:p>
            <a:pPr indent="-368300">
              <a:buSzPts val="2200"/>
            </a:pPr>
            <a:r>
              <a:rPr lang="es-CL" sz="2600" b="1" dirty="0" err="1">
                <a:solidFill>
                  <a:srgbClr val="0070C0"/>
                </a:solidFill>
              </a:rPr>
              <a:t>Models</a:t>
            </a:r>
            <a:r>
              <a:rPr lang="es-CL" sz="2600" b="1" dirty="0">
                <a:solidFill>
                  <a:srgbClr val="0070C0"/>
                </a:solidFill>
              </a:rPr>
              <a:t>: </a:t>
            </a:r>
            <a:r>
              <a:rPr lang="es-CL" sz="2600" dirty="0"/>
              <a:t>Poisson, NBD </a:t>
            </a:r>
            <a:r>
              <a:rPr lang="es-CL" sz="2600" dirty="0" err="1"/>
              <a:t>regression</a:t>
            </a:r>
            <a:endParaRPr sz="2600" dirty="0"/>
          </a:p>
        </p:txBody>
      </p:sp>
      <p:cxnSp>
        <p:nvCxnSpPr>
          <p:cNvPr id="210" name="Google Shape;210;p7"/>
          <p:cNvCxnSpPr/>
          <p:nvPr/>
        </p:nvCxnSpPr>
        <p:spPr>
          <a:xfrm rot="10800000" flipH="1">
            <a:off x="5478961" y="2400162"/>
            <a:ext cx="632700" cy="412800"/>
          </a:xfrm>
          <a:prstGeom prst="straightConnector1">
            <a:avLst/>
          </a:prstGeom>
          <a:noFill/>
          <a:ln w="9525" cap="flat" cmpd="sng">
            <a:solidFill>
              <a:srgbClr val="3E6EC2"/>
            </a:solidFill>
            <a:prstDash val="solid"/>
            <a:round/>
            <a:headEnd type="none" w="sm" len="sm"/>
            <a:tailEnd type="triangle" w="med" len="med"/>
          </a:ln>
        </p:spPr>
      </p:cxnSp>
      <p:cxnSp>
        <p:nvCxnSpPr>
          <p:cNvPr id="211" name="Google Shape;211;p7"/>
          <p:cNvCxnSpPr/>
          <p:nvPr/>
        </p:nvCxnSpPr>
        <p:spPr>
          <a:xfrm rot="10800000">
            <a:off x="6265438" y="2423445"/>
            <a:ext cx="141000" cy="383700"/>
          </a:xfrm>
          <a:prstGeom prst="straightConnector1">
            <a:avLst/>
          </a:prstGeom>
          <a:noFill/>
          <a:ln w="9525" cap="flat" cmpd="sng">
            <a:solidFill>
              <a:srgbClr val="3E6EC2"/>
            </a:solidFill>
            <a:prstDash val="solid"/>
            <a:round/>
            <a:headEnd type="none" w="sm" len="sm"/>
            <a:tailEnd type="triangle" w="med" len="med"/>
          </a:ln>
        </p:spPr>
      </p:cxnSp>
      <p:cxnSp>
        <p:nvCxnSpPr>
          <p:cNvPr id="212" name="Google Shape;212;p7"/>
          <p:cNvCxnSpPr/>
          <p:nvPr/>
        </p:nvCxnSpPr>
        <p:spPr>
          <a:xfrm rot="10800000">
            <a:off x="6475287" y="2390109"/>
            <a:ext cx="386100" cy="157500"/>
          </a:xfrm>
          <a:prstGeom prst="straightConnector1">
            <a:avLst/>
          </a:prstGeom>
          <a:noFill/>
          <a:ln w="9525" cap="flat" cmpd="sng">
            <a:solidFill>
              <a:srgbClr val="3E6EC2"/>
            </a:solidFill>
            <a:prstDash val="solid"/>
            <a:round/>
            <a:headEnd type="none" w="sm" len="sm"/>
            <a:tailEnd type="triangle" w="med" len="med"/>
          </a:ln>
        </p:spPr>
      </p:cxnSp>
      <p:sp>
        <p:nvSpPr>
          <p:cNvPr id="213" name="Google Shape;213;p7"/>
          <p:cNvSpPr txBox="1"/>
          <p:nvPr/>
        </p:nvSpPr>
        <p:spPr>
          <a:xfrm>
            <a:off x="5040071" y="2762963"/>
            <a:ext cx="1300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400" i="0" u="none" strike="noStrike" cap="none" dirty="0" err="1">
                <a:solidFill>
                  <a:srgbClr val="000000"/>
                </a:solidFill>
                <a:latin typeface="Cambria"/>
                <a:ea typeface="Cambria"/>
                <a:cs typeface="Cambria"/>
                <a:sym typeface="Cambria"/>
              </a:rPr>
              <a:t>product</a:t>
            </a:r>
            <a:endParaRPr sz="1400" i="0" u="none" strike="noStrike" cap="none" dirty="0">
              <a:solidFill>
                <a:srgbClr val="000000"/>
              </a:solidFill>
              <a:latin typeface="Cambria"/>
              <a:ea typeface="Cambria"/>
              <a:cs typeface="Cambria"/>
              <a:sym typeface="Cambria"/>
            </a:endParaRPr>
          </a:p>
        </p:txBody>
      </p:sp>
      <p:sp>
        <p:nvSpPr>
          <p:cNvPr id="214" name="Google Shape;214;p7"/>
          <p:cNvSpPr txBox="1"/>
          <p:nvPr/>
        </p:nvSpPr>
        <p:spPr>
          <a:xfrm>
            <a:off x="6160897" y="2757901"/>
            <a:ext cx="1300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400" i="0" u="none" strike="noStrike" cap="none" dirty="0">
                <a:solidFill>
                  <a:srgbClr val="000000"/>
                </a:solidFill>
                <a:latin typeface="Cambria"/>
                <a:ea typeface="Cambria"/>
                <a:cs typeface="Cambria"/>
                <a:sym typeface="Cambria"/>
              </a:rPr>
              <a:t>store</a:t>
            </a:r>
            <a:endParaRPr sz="1400" i="0" u="none" strike="noStrike" cap="none" dirty="0">
              <a:solidFill>
                <a:srgbClr val="000000"/>
              </a:solidFill>
              <a:latin typeface="Cambria"/>
              <a:ea typeface="Cambria"/>
              <a:cs typeface="Cambria"/>
              <a:sym typeface="Cambria"/>
            </a:endParaRPr>
          </a:p>
        </p:txBody>
      </p:sp>
      <p:sp>
        <p:nvSpPr>
          <p:cNvPr id="215" name="Google Shape;215;p7"/>
          <p:cNvSpPr txBox="1"/>
          <p:nvPr/>
        </p:nvSpPr>
        <p:spPr>
          <a:xfrm>
            <a:off x="6819723" y="2412476"/>
            <a:ext cx="1300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400" i="0" u="none" strike="noStrike" cap="none" dirty="0" err="1">
                <a:solidFill>
                  <a:srgbClr val="000000"/>
                </a:solidFill>
                <a:latin typeface="Cambria"/>
                <a:ea typeface="Cambria"/>
                <a:cs typeface="Cambria"/>
                <a:sym typeface="Cambria"/>
              </a:rPr>
              <a:t>period</a:t>
            </a:r>
            <a:endParaRPr sz="1400" i="0" u="none" strike="noStrike" cap="none" dirty="0">
              <a:solidFill>
                <a:srgbClr val="000000"/>
              </a:solidFill>
              <a:latin typeface="Cambria"/>
              <a:ea typeface="Cambria"/>
              <a:cs typeface="Cambria"/>
              <a:sym typeface="Cambri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9"/>
          <p:cNvSpPr/>
          <p:nvPr/>
        </p:nvSpPr>
        <p:spPr>
          <a:xfrm>
            <a:off x="0" y="702150"/>
            <a:ext cx="842640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222" name="Google Shape;222;p3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dirty="0">
                <a:solidFill>
                  <a:schemeClr val="lt1"/>
                </a:solidFill>
              </a:rPr>
              <a:t>Horizontal/Vertical </a:t>
            </a:r>
            <a:r>
              <a:rPr lang="es-CL" dirty="0" err="1">
                <a:solidFill>
                  <a:schemeClr val="lt1"/>
                </a:solidFill>
              </a:rPr>
              <a:t>Distance</a:t>
            </a:r>
            <a:endParaRPr dirty="0"/>
          </a:p>
        </p:txBody>
      </p:sp>
      <p:pic>
        <p:nvPicPr>
          <p:cNvPr id="223" name="Google Shape;223;p39"/>
          <p:cNvPicPr preferRelativeResize="0"/>
          <p:nvPr/>
        </p:nvPicPr>
        <p:blipFill rotWithShape="1">
          <a:blip r:embed="rId3">
            <a:alphaModFix/>
          </a:blip>
          <a:srcRect b="12426"/>
          <a:stretch/>
        </p:blipFill>
        <p:spPr>
          <a:xfrm>
            <a:off x="573404" y="1640303"/>
            <a:ext cx="6716654" cy="3478415"/>
          </a:xfrm>
          <a:prstGeom prst="rect">
            <a:avLst/>
          </a:prstGeom>
          <a:noFill/>
          <a:ln>
            <a:noFill/>
          </a:ln>
        </p:spPr>
      </p:pic>
      <p:sp>
        <p:nvSpPr>
          <p:cNvPr id="3" name="CuadroTexto 2">
            <a:extLst>
              <a:ext uri="{FF2B5EF4-FFF2-40B4-BE49-F238E27FC236}">
                <a16:creationId xmlns:a16="http://schemas.microsoft.com/office/drawing/2014/main" id="{06226416-6C40-E75B-2640-40549DF97D31}"/>
              </a:ext>
            </a:extLst>
          </p:cNvPr>
          <p:cNvSpPr txBox="1"/>
          <p:nvPr/>
        </p:nvSpPr>
        <p:spPr>
          <a:xfrm>
            <a:off x="6372731" y="5129505"/>
            <a:ext cx="1630466" cy="707886"/>
          </a:xfrm>
          <a:prstGeom prst="rect">
            <a:avLst/>
          </a:prstGeom>
          <a:noFill/>
        </p:spPr>
        <p:txBody>
          <a:bodyPr wrap="square" rtlCol="0">
            <a:spAutoFit/>
          </a:bodyPr>
          <a:lstStyle/>
          <a:p>
            <a:pPr algn="ctr"/>
            <a:r>
              <a:rPr lang="en-US" sz="4000" dirty="0"/>
              <a:t>0</a:t>
            </a:r>
          </a:p>
        </p:txBody>
      </p:sp>
      <p:sp>
        <p:nvSpPr>
          <p:cNvPr id="2" name="Flecha: a la derecha 1">
            <a:extLst>
              <a:ext uri="{FF2B5EF4-FFF2-40B4-BE49-F238E27FC236}">
                <a16:creationId xmlns:a16="http://schemas.microsoft.com/office/drawing/2014/main" id="{543C9CE2-EFB2-5C92-4A88-E89D8BB20DF7}"/>
              </a:ext>
            </a:extLst>
          </p:cNvPr>
          <p:cNvSpPr/>
          <p:nvPr/>
        </p:nvSpPr>
        <p:spPr>
          <a:xfrm flipH="1">
            <a:off x="1517299" y="5365079"/>
            <a:ext cx="5295481" cy="3087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09320F3C-D2E9-48E7-8EC2-B214D7F0409A}"/>
              </a:ext>
            </a:extLst>
          </p:cNvPr>
          <p:cNvSpPr txBox="1"/>
          <p:nvPr/>
        </p:nvSpPr>
        <p:spPr>
          <a:xfrm>
            <a:off x="7389093" y="2286147"/>
            <a:ext cx="3964707" cy="1754326"/>
          </a:xfrm>
          <a:prstGeom prst="rect">
            <a:avLst/>
          </a:prstGeom>
          <a:noFill/>
        </p:spPr>
        <p:txBody>
          <a:bodyPr wrap="square" rtlCol="0">
            <a:spAutoFit/>
          </a:bodyPr>
          <a:lstStyle/>
          <a:p>
            <a:pPr algn="ctr"/>
            <a:r>
              <a:rPr lang="en-US" sz="3600" dirty="0"/>
              <a:t>Horizontal Origin: defined as closest to racetrack</a:t>
            </a:r>
          </a:p>
        </p:txBody>
      </p:sp>
      <p:sp>
        <p:nvSpPr>
          <p:cNvPr id="6" name="Flecha: a la derecha 5">
            <a:extLst>
              <a:ext uri="{FF2B5EF4-FFF2-40B4-BE49-F238E27FC236}">
                <a16:creationId xmlns:a16="http://schemas.microsoft.com/office/drawing/2014/main" id="{1FC82719-B673-42B0-383A-3FCBE7AC8AA6}"/>
              </a:ext>
            </a:extLst>
          </p:cNvPr>
          <p:cNvSpPr/>
          <p:nvPr/>
        </p:nvSpPr>
        <p:spPr>
          <a:xfrm rot="5400000" flipH="1">
            <a:off x="5745343" y="3506679"/>
            <a:ext cx="2885243" cy="2041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374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9"/>
          <p:cNvSpPr/>
          <p:nvPr/>
        </p:nvSpPr>
        <p:spPr>
          <a:xfrm>
            <a:off x="0" y="702150"/>
            <a:ext cx="842640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222" name="Google Shape;222;p39"/>
          <p:cNvSpPr txBox="1">
            <a:spLocks noGrp="1"/>
          </p:cNvSpPr>
          <p:nvPr>
            <p:ph type="title"/>
          </p:nvPr>
        </p:nvSpPr>
        <p:spPr>
          <a:xfrm>
            <a:off x="145741"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dirty="0" err="1">
                <a:solidFill>
                  <a:schemeClr val="lt1"/>
                </a:solidFill>
              </a:rPr>
              <a:t>Distance</a:t>
            </a:r>
            <a:r>
              <a:rPr lang="es-CL" dirty="0">
                <a:solidFill>
                  <a:schemeClr val="lt1"/>
                </a:solidFill>
              </a:rPr>
              <a:t> </a:t>
            </a:r>
            <a:r>
              <a:rPr lang="es-CL" dirty="0" err="1">
                <a:solidFill>
                  <a:schemeClr val="lt1"/>
                </a:solidFill>
              </a:rPr>
              <a:t>from</a:t>
            </a:r>
            <a:r>
              <a:rPr lang="es-CL" dirty="0">
                <a:solidFill>
                  <a:schemeClr val="lt1"/>
                </a:solidFill>
              </a:rPr>
              <a:t> Center</a:t>
            </a:r>
            <a:endParaRPr dirty="0"/>
          </a:p>
        </p:txBody>
      </p:sp>
      <p:pic>
        <p:nvPicPr>
          <p:cNvPr id="223" name="Google Shape;223;p39"/>
          <p:cNvPicPr preferRelativeResize="0"/>
          <p:nvPr/>
        </p:nvPicPr>
        <p:blipFill rotWithShape="1">
          <a:blip r:embed="rId3">
            <a:alphaModFix/>
          </a:blip>
          <a:srcRect b="12426"/>
          <a:stretch/>
        </p:blipFill>
        <p:spPr>
          <a:xfrm>
            <a:off x="2464347" y="1630851"/>
            <a:ext cx="6716654" cy="3478415"/>
          </a:xfrm>
          <a:prstGeom prst="rect">
            <a:avLst/>
          </a:prstGeom>
          <a:noFill/>
          <a:ln>
            <a:noFill/>
          </a:ln>
        </p:spPr>
      </p:pic>
      <p:sp>
        <p:nvSpPr>
          <p:cNvPr id="3" name="CuadroTexto 2">
            <a:extLst>
              <a:ext uri="{FF2B5EF4-FFF2-40B4-BE49-F238E27FC236}">
                <a16:creationId xmlns:a16="http://schemas.microsoft.com/office/drawing/2014/main" id="{06226416-6C40-E75B-2640-40549DF97D31}"/>
              </a:ext>
            </a:extLst>
          </p:cNvPr>
          <p:cNvSpPr txBox="1"/>
          <p:nvPr/>
        </p:nvSpPr>
        <p:spPr>
          <a:xfrm>
            <a:off x="5202667" y="5044982"/>
            <a:ext cx="1630466" cy="707886"/>
          </a:xfrm>
          <a:prstGeom prst="rect">
            <a:avLst/>
          </a:prstGeom>
          <a:noFill/>
        </p:spPr>
        <p:txBody>
          <a:bodyPr wrap="square" rtlCol="0">
            <a:spAutoFit/>
          </a:bodyPr>
          <a:lstStyle/>
          <a:p>
            <a:pPr algn="ctr"/>
            <a:r>
              <a:rPr lang="en-US" sz="4000" dirty="0"/>
              <a:t>0</a:t>
            </a:r>
          </a:p>
        </p:txBody>
      </p:sp>
      <p:sp>
        <p:nvSpPr>
          <p:cNvPr id="2" name="Flecha: a la derecha 1">
            <a:extLst>
              <a:ext uri="{FF2B5EF4-FFF2-40B4-BE49-F238E27FC236}">
                <a16:creationId xmlns:a16="http://schemas.microsoft.com/office/drawing/2014/main" id="{543C9CE2-EFB2-5C92-4A88-E89D8BB20DF7}"/>
              </a:ext>
            </a:extLst>
          </p:cNvPr>
          <p:cNvSpPr/>
          <p:nvPr/>
        </p:nvSpPr>
        <p:spPr>
          <a:xfrm flipH="1">
            <a:off x="3195961" y="5257369"/>
            <a:ext cx="2470344" cy="2732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echa: a la derecha 7">
            <a:extLst>
              <a:ext uri="{FF2B5EF4-FFF2-40B4-BE49-F238E27FC236}">
                <a16:creationId xmlns:a16="http://schemas.microsoft.com/office/drawing/2014/main" id="{76FFB7A1-1AB9-B2C4-89B5-40688317C473}"/>
              </a:ext>
            </a:extLst>
          </p:cNvPr>
          <p:cNvSpPr/>
          <p:nvPr/>
        </p:nvSpPr>
        <p:spPr>
          <a:xfrm>
            <a:off x="6422940" y="5253685"/>
            <a:ext cx="2401464" cy="276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8396DD3D-B987-80DA-94AF-C91026FF7242}"/>
              </a:ext>
            </a:extLst>
          </p:cNvPr>
          <p:cNvSpPr txBox="1"/>
          <p:nvPr/>
        </p:nvSpPr>
        <p:spPr>
          <a:xfrm>
            <a:off x="8484051" y="3016115"/>
            <a:ext cx="1630466" cy="707886"/>
          </a:xfrm>
          <a:prstGeom prst="rect">
            <a:avLst/>
          </a:prstGeom>
          <a:noFill/>
        </p:spPr>
        <p:txBody>
          <a:bodyPr wrap="square" rtlCol="0">
            <a:spAutoFit/>
          </a:bodyPr>
          <a:lstStyle/>
          <a:p>
            <a:pPr algn="ctr"/>
            <a:r>
              <a:rPr lang="en-US" sz="4000" dirty="0"/>
              <a:t>0</a:t>
            </a:r>
          </a:p>
        </p:txBody>
      </p:sp>
      <p:sp>
        <p:nvSpPr>
          <p:cNvPr id="10" name="Flecha: a la derecha 9">
            <a:extLst>
              <a:ext uri="{FF2B5EF4-FFF2-40B4-BE49-F238E27FC236}">
                <a16:creationId xmlns:a16="http://schemas.microsoft.com/office/drawing/2014/main" id="{1A3128D5-1690-1C14-473E-007B53DDAD7E}"/>
              </a:ext>
            </a:extLst>
          </p:cNvPr>
          <p:cNvSpPr/>
          <p:nvPr/>
        </p:nvSpPr>
        <p:spPr>
          <a:xfrm rot="5400000">
            <a:off x="8707686" y="4243645"/>
            <a:ext cx="1183196" cy="2951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echa: a la derecha 10">
            <a:extLst>
              <a:ext uri="{FF2B5EF4-FFF2-40B4-BE49-F238E27FC236}">
                <a16:creationId xmlns:a16="http://schemas.microsoft.com/office/drawing/2014/main" id="{48AAA6AD-A583-0C92-9987-E32ED0DD111D}"/>
              </a:ext>
            </a:extLst>
          </p:cNvPr>
          <p:cNvSpPr/>
          <p:nvPr/>
        </p:nvSpPr>
        <p:spPr>
          <a:xfrm rot="16200000" flipV="1">
            <a:off x="8718300" y="2179220"/>
            <a:ext cx="1183196" cy="2951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546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8" name="Imagen 7">
            <a:extLst>
              <a:ext uri="{FF2B5EF4-FFF2-40B4-BE49-F238E27FC236}">
                <a16:creationId xmlns:a16="http://schemas.microsoft.com/office/drawing/2014/main" id="{19C343F9-CED9-DF04-5805-F508F01E5F52}"/>
              </a:ext>
            </a:extLst>
          </p:cNvPr>
          <p:cNvPicPr>
            <a:picLocks noChangeAspect="1"/>
          </p:cNvPicPr>
          <p:nvPr/>
        </p:nvPicPr>
        <p:blipFill rotWithShape="1">
          <a:blip r:embed="rId3"/>
          <a:srcRect b="57243"/>
          <a:stretch/>
        </p:blipFill>
        <p:spPr>
          <a:xfrm>
            <a:off x="0" y="1924661"/>
            <a:ext cx="12192000" cy="1641499"/>
          </a:xfrm>
          <a:prstGeom prst="rect">
            <a:avLst/>
          </a:prstGeom>
        </p:spPr>
      </p:pic>
      <p:sp>
        <p:nvSpPr>
          <p:cNvPr id="186" name="Google Shape;186;gd7b6b07b3d_0_17"/>
          <p:cNvSpPr/>
          <p:nvPr/>
        </p:nvSpPr>
        <p:spPr>
          <a:xfrm>
            <a:off x="0" y="702150"/>
            <a:ext cx="842640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187" name="Google Shape;187;gd7b6b07b3d_0_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dirty="0" err="1">
                <a:solidFill>
                  <a:schemeClr val="lt1"/>
                </a:solidFill>
              </a:rPr>
              <a:t>Summary</a:t>
            </a:r>
            <a:r>
              <a:rPr lang="es-CL" dirty="0">
                <a:solidFill>
                  <a:schemeClr val="lt1"/>
                </a:solidFill>
              </a:rPr>
              <a:t> </a:t>
            </a:r>
            <a:r>
              <a:rPr lang="es-CL" dirty="0" err="1">
                <a:solidFill>
                  <a:schemeClr val="lt1"/>
                </a:solidFill>
              </a:rPr>
              <a:t>Statistics</a:t>
            </a:r>
            <a:r>
              <a:rPr lang="es-CL" dirty="0">
                <a:solidFill>
                  <a:schemeClr val="lt1"/>
                </a:solidFill>
              </a:rPr>
              <a:t> (in </a:t>
            </a:r>
            <a:r>
              <a:rPr lang="es-CL" dirty="0" err="1">
                <a:solidFill>
                  <a:schemeClr val="lt1"/>
                </a:solidFill>
              </a:rPr>
              <a:t>feet</a:t>
            </a:r>
            <a:r>
              <a:rPr lang="es-CL" dirty="0">
                <a:solidFill>
                  <a:schemeClr val="lt1"/>
                </a:solidFill>
              </a:rPr>
              <a:t>)</a:t>
            </a:r>
            <a:endParaRPr dirty="0"/>
          </a:p>
        </p:txBody>
      </p:sp>
      <p:sp>
        <p:nvSpPr>
          <p:cNvPr id="2" name="CuadroTexto 1">
            <a:extLst>
              <a:ext uri="{FF2B5EF4-FFF2-40B4-BE49-F238E27FC236}">
                <a16:creationId xmlns:a16="http://schemas.microsoft.com/office/drawing/2014/main" id="{56BA4B32-671C-BC53-DAAE-7E49ABC00318}"/>
              </a:ext>
            </a:extLst>
          </p:cNvPr>
          <p:cNvSpPr txBox="1"/>
          <p:nvPr/>
        </p:nvSpPr>
        <p:spPr>
          <a:xfrm>
            <a:off x="7473821" y="1528979"/>
            <a:ext cx="2024743" cy="400110"/>
          </a:xfrm>
          <a:prstGeom prst="rect">
            <a:avLst/>
          </a:prstGeom>
          <a:noFill/>
        </p:spPr>
        <p:txBody>
          <a:bodyPr wrap="square" rtlCol="0">
            <a:spAutoFit/>
          </a:bodyPr>
          <a:lstStyle/>
          <a:p>
            <a:r>
              <a:rPr lang="en-US" sz="2000" dirty="0"/>
              <a:t>10.5 meters</a:t>
            </a:r>
          </a:p>
        </p:txBody>
      </p:sp>
      <p:sp>
        <p:nvSpPr>
          <p:cNvPr id="3" name="CuadroTexto 2">
            <a:extLst>
              <a:ext uri="{FF2B5EF4-FFF2-40B4-BE49-F238E27FC236}">
                <a16:creationId xmlns:a16="http://schemas.microsoft.com/office/drawing/2014/main" id="{C2C5D845-5FA3-48F2-F4D3-813720C55E79}"/>
              </a:ext>
            </a:extLst>
          </p:cNvPr>
          <p:cNvSpPr txBox="1"/>
          <p:nvPr/>
        </p:nvSpPr>
        <p:spPr>
          <a:xfrm>
            <a:off x="7414028" y="5403380"/>
            <a:ext cx="2024743" cy="400110"/>
          </a:xfrm>
          <a:prstGeom prst="rect">
            <a:avLst/>
          </a:prstGeom>
          <a:noFill/>
        </p:spPr>
        <p:txBody>
          <a:bodyPr wrap="square" rtlCol="0">
            <a:spAutoFit/>
          </a:bodyPr>
          <a:lstStyle/>
          <a:p>
            <a:r>
              <a:rPr lang="en-US" sz="2000" dirty="0"/>
              <a:t>0.93 meters</a:t>
            </a:r>
          </a:p>
        </p:txBody>
      </p:sp>
      <p:cxnSp>
        <p:nvCxnSpPr>
          <p:cNvPr id="6" name="Conector recto de flecha 5">
            <a:extLst>
              <a:ext uri="{FF2B5EF4-FFF2-40B4-BE49-F238E27FC236}">
                <a16:creationId xmlns:a16="http://schemas.microsoft.com/office/drawing/2014/main" id="{DA2C5598-400E-79AF-A041-FC94CB2991A6}"/>
              </a:ext>
            </a:extLst>
          </p:cNvPr>
          <p:cNvCxnSpPr>
            <a:cxnSpLocks/>
          </p:cNvCxnSpPr>
          <p:nvPr/>
        </p:nvCxnSpPr>
        <p:spPr>
          <a:xfrm flipH="1" flipV="1">
            <a:off x="6908496" y="4136559"/>
            <a:ext cx="775138" cy="1202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3D1632F2-DB96-FA68-C54A-E5E90AC37C7D}"/>
              </a:ext>
            </a:extLst>
          </p:cNvPr>
          <p:cNvCxnSpPr>
            <a:cxnSpLocks/>
          </p:cNvCxnSpPr>
          <p:nvPr/>
        </p:nvCxnSpPr>
        <p:spPr>
          <a:xfrm flipH="1">
            <a:off x="7137918" y="1924661"/>
            <a:ext cx="926841" cy="13911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Imagen 8">
            <a:extLst>
              <a:ext uri="{FF2B5EF4-FFF2-40B4-BE49-F238E27FC236}">
                <a16:creationId xmlns:a16="http://schemas.microsoft.com/office/drawing/2014/main" id="{19C343F9-CED9-DF04-5805-F508F01E5F52}"/>
              </a:ext>
            </a:extLst>
          </p:cNvPr>
          <p:cNvPicPr>
            <a:picLocks noChangeAspect="1"/>
          </p:cNvPicPr>
          <p:nvPr/>
        </p:nvPicPr>
        <p:blipFill rotWithShape="1">
          <a:blip r:embed="rId3"/>
          <a:srcRect t="52253" b="34139"/>
          <a:stretch/>
        </p:blipFill>
        <p:spPr>
          <a:xfrm>
            <a:off x="0" y="3549603"/>
            <a:ext cx="12192000" cy="522426"/>
          </a:xfrm>
          <a:prstGeom prst="rect">
            <a:avLst/>
          </a:prstGeom>
        </p:spPr>
      </p:pic>
    </p:spTree>
    <p:extLst>
      <p:ext uri="{BB962C8B-B14F-4D97-AF65-F5344CB8AC3E}">
        <p14:creationId xmlns:p14="http://schemas.microsoft.com/office/powerpoint/2010/main" val="20281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4"/>
          <p:cNvSpPr/>
          <p:nvPr/>
        </p:nvSpPr>
        <p:spPr>
          <a:xfrm>
            <a:off x="0" y="702141"/>
            <a:ext cx="605940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97" name="Google Shape;97;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a:solidFill>
                  <a:schemeClr val="lt1"/>
                </a:solidFill>
              </a:rPr>
              <a:t>Motivation</a:t>
            </a:r>
            <a:endParaRPr/>
          </a:p>
        </p:txBody>
      </p:sp>
      <p:sp>
        <p:nvSpPr>
          <p:cNvPr id="98" name="Google Shape;98;p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228600" algn="just" rtl="0">
              <a:lnSpc>
                <a:spcPct val="115000"/>
              </a:lnSpc>
              <a:spcBef>
                <a:spcPts val="0"/>
              </a:spcBef>
              <a:spcAft>
                <a:spcPts val="0"/>
              </a:spcAft>
              <a:buSzPts val="2600"/>
              <a:buFont typeface="Calibri"/>
              <a:buChar char="•"/>
            </a:pPr>
            <a:r>
              <a:rPr lang="es-CL" sz="2600" b="1" dirty="0" err="1">
                <a:solidFill>
                  <a:srgbClr val="0070C0"/>
                </a:solidFill>
              </a:rPr>
              <a:t>Retail</a:t>
            </a:r>
            <a:r>
              <a:rPr lang="es-CL" sz="2600" b="1" dirty="0">
                <a:solidFill>
                  <a:srgbClr val="0070C0"/>
                </a:solidFill>
              </a:rPr>
              <a:t> </a:t>
            </a:r>
            <a:r>
              <a:rPr lang="es-CL" sz="2600" b="1" dirty="0" err="1">
                <a:solidFill>
                  <a:srgbClr val="0070C0"/>
                </a:solidFill>
              </a:rPr>
              <a:t>shelf</a:t>
            </a:r>
            <a:r>
              <a:rPr lang="es-CL" sz="2600" b="1" dirty="0">
                <a:solidFill>
                  <a:srgbClr val="0070C0"/>
                </a:solidFill>
              </a:rPr>
              <a:t> </a:t>
            </a:r>
            <a:r>
              <a:rPr lang="es-CL" sz="2600" b="1" dirty="0" err="1">
                <a:solidFill>
                  <a:srgbClr val="0070C0"/>
                </a:solidFill>
              </a:rPr>
              <a:t>space</a:t>
            </a:r>
            <a:r>
              <a:rPr lang="es-CL" sz="2600" b="1" dirty="0">
                <a:solidFill>
                  <a:srgbClr val="0070C0"/>
                </a:solidFill>
              </a:rPr>
              <a:t> </a:t>
            </a:r>
            <a:r>
              <a:rPr lang="es-CL" sz="2600" b="1" dirty="0" err="1">
                <a:solidFill>
                  <a:srgbClr val="0070C0"/>
                </a:solidFill>
              </a:rPr>
              <a:t>is</a:t>
            </a:r>
            <a:r>
              <a:rPr lang="es-CL" sz="2600" b="1" dirty="0">
                <a:solidFill>
                  <a:srgbClr val="0070C0"/>
                </a:solidFill>
              </a:rPr>
              <a:t> a </a:t>
            </a:r>
            <a:r>
              <a:rPr lang="es-CL" sz="2600" b="1" dirty="0" err="1">
                <a:solidFill>
                  <a:srgbClr val="0070C0"/>
                </a:solidFill>
              </a:rPr>
              <a:t>limited</a:t>
            </a:r>
            <a:r>
              <a:rPr lang="es-CL" sz="2600" b="1" dirty="0">
                <a:solidFill>
                  <a:srgbClr val="0070C0"/>
                </a:solidFill>
              </a:rPr>
              <a:t> </a:t>
            </a:r>
            <a:r>
              <a:rPr lang="es-CL" sz="2600" b="1" dirty="0" err="1">
                <a:solidFill>
                  <a:srgbClr val="0070C0"/>
                </a:solidFill>
              </a:rPr>
              <a:t>resource</a:t>
            </a:r>
            <a:r>
              <a:rPr lang="es-CL" sz="2600" dirty="0"/>
              <a:t>, </a:t>
            </a:r>
            <a:r>
              <a:rPr lang="es-CL" sz="2600" dirty="0" err="1"/>
              <a:t>where</a:t>
            </a:r>
            <a:r>
              <a:rPr lang="es-CL" sz="2600" dirty="0"/>
              <a:t> </a:t>
            </a:r>
            <a:r>
              <a:rPr lang="es-CL" sz="2600" dirty="0" err="1"/>
              <a:t>tens</a:t>
            </a:r>
            <a:r>
              <a:rPr lang="es-CL" sz="2600" dirty="0"/>
              <a:t> of </a:t>
            </a:r>
            <a:r>
              <a:rPr lang="es-CL" sz="2600" dirty="0" err="1"/>
              <a:t>thousands</a:t>
            </a:r>
            <a:r>
              <a:rPr lang="es-CL" sz="2600" dirty="0"/>
              <a:t> of </a:t>
            </a:r>
            <a:r>
              <a:rPr lang="es-CL" sz="2600" dirty="0" err="1"/>
              <a:t>products</a:t>
            </a:r>
            <a:r>
              <a:rPr lang="es-CL" sz="2600" dirty="0"/>
              <a:t> compete to capture </a:t>
            </a:r>
            <a:r>
              <a:rPr lang="es-CL" sz="2600" dirty="0" err="1"/>
              <a:t>the</a:t>
            </a:r>
            <a:r>
              <a:rPr lang="es-CL" sz="2600" dirty="0"/>
              <a:t> </a:t>
            </a:r>
            <a:r>
              <a:rPr lang="es-CL" sz="2600" dirty="0" err="1"/>
              <a:t>attention</a:t>
            </a:r>
            <a:r>
              <a:rPr lang="es-CL" sz="2600" dirty="0"/>
              <a:t> of </a:t>
            </a:r>
            <a:r>
              <a:rPr lang="es-CL" sz="2600" dirty="0" err="1"/>
              <a:t>customers</a:t>
            </a:r>
            <a:r>
              <a:rPr lang="es-CL" sz="2600" dirty="0"/>
              <a:t>.</a:t>
            </a:r>
            <a:endParaRPr sz="2600" dirty="0"/>
          </a:p>
          <a:p>
            <a:pPr marL="228600" lvl="0" indent="-228600" algn="just" rtl="0">
              <a:lnSpc>
                <a:spcPct val="115000"/>
              </a:lnSpc>
              <a:spcBef>
                <a:spcPts val="0"/>
              </a:spcBef>
              <a:spcAft>
                <a:spcPts val="0"/>
              </a:spcAft>
              <a:buSzPts val="2600"/>
              <a:buFont typeface="Cambria"/>
              <a:buChar char="•"/>
            </a:pPr>
            <a:r>
              <a:rPr lang="es-CL" sz="2600" dirty="0"/>
              <a:t>To </a:t>
            </a:r>
            <a:r>
              <a:rPr lang="es-CL" sz="2600" dirty="0" err="1"/>
              <a:t>allocate</a:t>
            </a:r>
            <a:r>
              <a:rPr lang="es-CL" sz="2600" dirty="0"/>
              <a:t> </a:t>
            </a:r>
            <a:r>
              <a:rPr lang="es-CL" sz="2600" dirty="0" err="1"/>
              <a:t>this</a:t>
            </a:r>
            <a:r>
              <a:rPr lang="es-CL" sz="2600" dirty="0"/>
              <a:t> </a:t>
            </a:r>
            <a:r>
              <a:rPr lang="es-CL" sz="2600" dirty="0" err="1"/>
              <a:t>limited</a:t>
            </a:r>
            <a:r>
              <a:rPr lang="es-CL" sz="2600" dirty="0"/>
              <a:t> </a:t>
            </a:r>
            <a:r>
              <a:rPr lang="es-CL" sz="2600" dirty="0" err="1"/>
              <a:t>resource</a:t>
            </a:r>
            <a:r>
              <a:rPr lang="es-CL" sz="2600" dirty="0"/>
              <a:t> a </a:t>
            </a:r>
            <a:r>
              <a:rPr lang="es-CL" sz="2600" dirty="0" err="1"/>
              <a:t>retailer</a:t>
            </a:r>
            <a:r>
              <a:rPr lang="es-CL" sz="2600" dirty="0"/>
              <a:t> </a:t>
            </a:r>
            <a:r>
              <a:rPr lang="es-CL" sz="2600" dirty="0" err="1"/>
              <a:t>would</a:t>
            </a:r>
            <a:r>
              <a:rPr lang="es-CL" sz="2600" dirty="0"/>
              <a:t> </a:t>
            </a:r>
            <a:r>
              <a:rPr lang="es-CL" sz="2600" dirty="0" err="1"/>
              <a:t>benefit</a:t>
            </a:r>
            <a:r>
              <a:rPr lang="es-CL" sz="2600" dirty="0"/>
              <a:t> </a:t>
            </a:r>
            <a:r>
              <a:rPr lang="es-CL" sz="2600" dirty="0" err="1"/>
              <a:t>from</a:t>
            </a:r>
            <a:r>
              <a:rPr lang="es-CL" sz="2600" dirty="0"/>
              <a:t> </a:t>
            </a:r>
            <a:r>
              <a:rPr lang="es-CL" sz="2600" dirty="0" err="1"/>
              <a:t>knowing</a:t>
            </a:r>
            <a:r>
              <a:rPr lang="es-CL" sz="2600" dirty="0"/>
              <a:t> </a:t>
            </a:r>
            <a:r>
              <a:rPr lang="es-CL" sz="2600" dirty="0" err="1"/>
              <a:t>the</a:t>
            </a:r>
            <a:r>
              <a:rPr lang="es-CL" sz="2600" dirty="0"/>
              <a:t> </a:t>
            </a:r>
            <a:r>
              <a:rPr lang="es-CL" sz="2600" b="1" dirty="0" err="1">
                <a:solidFill>
                  <a:srgbClr val="0070C0"/>
                </a:solidFill>
              </a:rPr>
              <a:t>impact</a:t>
            </a:r>
            <a:r>
              <a:rPr lang="es-CL" sz="2600" b="1" dirty="0"/>
              <a:t> </a:t>
            </a:r>
            <a:r>
              <a:rPr lang="es-CL" sz="2600" b="1" dirty="0">
                <a:solidFill>
                  <a:srgbClr val="0070C0"/>
                </a:solidFill>
              </a:rPr>
              <a:t>of </a:t>
            </a:r>
            <a:r>
              <a:rPr lang="es-CL" sz="2600" b="1" dirty="0" err="1">
                <a:solidFill>
                  <a:srgbClr val="0070C0"/>
                </a:solidFill>
              </a:rPr>
              <a:t>product</a:t>
            </a:r>
            <a:r>
              <a:rPr lang="es-CL" sz="2600" b="1" dirty="0">
                <a:solidFill>
                  <a:srgbClr val="0070C0"/>
                </a:solidFill>
              </a:rPr>
              <a:t> position </a:t>
            </a:r>
            <a:r>
              <a:rPr lang="es-CL" sz="2600" b="1" dirty="0" err="1">
                <a:solidFill>
                  <a:srgbClr val="0070C0"/>
                </a:solidFill>
              </a:rPr>
              <a:t>on</a:t>
            </a:r>
            <a:r>
              <a:rPr lang="es-CL" sz="2600" b="1" dirty="0">
                <a:solidFill>
                  <a:srgbClr val="0070C0"/>
                </a:solidFill>
              </a:rPr>
              <a:t> sales</a:t>
            </a:r>
            <a:r>
              <a:rPr lang="es-CL" sz="2600" dirty="0"/>
              <a:t>.</a:t>
            </a:r>
            <a:endParaRPr sz="2600" dirty="0"/>
          </a:p>
          <a:p>
            <a:pPr marL="228600" lvl="0" indent="-228600" algn="just" rtl="0">
              <a:lnSpc>
                <a:spcPct val="115000"/>
              </a:lnSpc>
              <a:spcBef>
                <a:spcPts val="0"/>
              </a:spcBef>
              <a:spcAft>
                <a:spcPts val="0"/>
              </a:spcAft>
              <a:buSzPts val="2600"/>
              <a:buFont typeface="Cambria"/>
              <a:buChar char="•"/>
            </a:pPr>
            <a:r>
              <a:rPr lang="es-CL" sz="2600" dirty="0"/>
              <a:t>Research </a:t>
            </a:r>
            <a:r>
              <a:rPr lang="es-CL" sz="2600" dirty="0" err="1"/>
              <a:t>efforts</a:t>
            </a:r>
            <a:r>
              <a:rPr lang="es-CL" sz="2600" dirty="0"/>
              <a:t> </a:t>
            </a:r>
            <a:r>
              <a:rPr lang="es-CL" sz="2600" dirty="0" err="1"/>
              <a:t>have</a:t>
            </a:r>
            <a:r>
              <a:rPr lang="es-CL" sz="2600" dirty="0"/>
              <a:t> </a:t>
            </a:r>
            <a:r>
              <a:rPr lang="es-CL" sz="2600" dirty="0" err="1"/>
              <a:t>been</a:t>
            </a:r>
            <a:r>
              <a:rPr lang="es-CL" sz="2600" dirty="0"/>
              <a:t> </a:t>
            </a:r>
            <a:r>
              <a:rPr lang="es-CL" sz="2600" b="1" dirty="0" err="1">
                <a:solidFill>
                  <a:srgbClr val="0070C0"/>
                </a:solidFill>
              </a:rPr>
              <a:t>limited</a:t>
            </a:r>
            <a:r>
              <a:rPr lang="es-CL" sz="2600" dirty="0"/>
              <a:t> </a:t>
            </a:r>
            <a:r>
              <a:rPr lang="es-CL" sz="2600" dirty="0" err="1"/>
              <a:t>due</a:t>
            </a:r>
            <a:r>
              <a:rPr lang="es-CL" sz="2600" dirty="0"/>
              <a:t> to </a:t>
            </a:r>
            <a:r>
              <a:rPr lang="es-CL" sz="2600" dirty="0" err="1"/>
              <a:t>the</a:t>
            </a:r>
            <a:r>
              <a:rPr lang="es-CL" sz="2600" dirty="0"/>
              <a:t> </a:t>
            </a:r>
            <a:r>
              <a:rPr lang="es-CL" sz="2600" dirty="0" err="1"/>
              <a:t>high</a:t>
            </a:r>
            <a:r>
              <a:rPr lang="es-CL" sz="2600" dirty="0"/>
              <a:t> </a:t>
            </a:r>
            <a:r>
              <a:rPr lang="es-CL" sz="2600" dirty="0" err="1"/>
              <a:t>costs</a:t>
            </a:r>
            <a:r>
              <a:rPr lang="es-CL" sz="2600" dirty="0"/>
              <a:t> of </a:t>
            </a:r>
            <a:r>
              <a:rPr lang="es-CL" sz="2600" dirty="0" err="1"/>
              <a:t>conducting</a:t>
            </a:r>
            <a:r>
              <a:rPr lang="es-CL" sz="2600" dirty="0"/>
              <a:t> </a:t>
            </a:r>
            <a:r>
              <a:rPr lang="es-CL" sz="2600" dirty="0" err="1"/>
              <a:t>controlled</a:t>
            </a:r>
            <a:r>
              <a:rPr lang="es-CL" sz="2600" dirty="0"/>
              <a:t> </a:t>
            </a:r>
            <a:r>
              <a:rPr lang="es-CL" sz="2600" dirty="0" err="1"/>
              <a:t>experiments</a:t>
            </a:r>
            <a:r>
              <a:rPr lang="es-CL" sz="2600" dirty="0"/>
              <a:t> in </a:t>
            </a:r>
            <a:r>
              <a:rPr lang="es-CL" sz="2600" dirty="0" err="1"/>
              <a:t>stores</a:t>
            </a:r>
            <a:r>
              <a:rPr lang="es-CL" sz="2600" dirty="0"/>
              <a:t> and </a:t>
            </a:r>
            <a:r>
              <a:rPr lang="es-CL" sz="2600" dirty="0" err="1"/>
              <a:t>the</a:t>
            </a:r>
            <a:r>
              <a:rPr lang="es-CL" sz="2600" dirty="0"/>
              <a:t> </a:t>
            </a:r>
            <a:r>
              <a:rPr lang="es-CL" sz="2600" dirty="0" err="1"/>
              <a:t>low</a:t>
            </a:r>
            <a:r>
              <a:rPr lang="es-CL" sz="2600" dirty="0"/>
              <a:t> </a:t>
            </a:r>
            <a:r>
              <a:rPr lang="es-CL" sz="2600" dirty="0" err="1"/>
              <a:t>availability</a:t>
            </a:r>
            <a:r>
              <a:rPr lang="es-CL" sz="2600" dirty="0"/>
              <a:t> of </a:t>
            </a:r>
            <a:r>
              <a:rPr lang="es-CL" sz="2600" dirty="0" err="1"/>
              <a:t>shelf</a:t>
            </a:r>
            <a:r>
              <a:rPr lang="es-CL" sz="2600" dirty="0"/>
              <a:t> position data.</a:t>
            </a:r>
            <a:endParaRPr dirty="0"/>
          </a:p>
          <a:p>
            <a:pPr marL="228600" lvl="0" indent="-228600" algn="just" rtl="0">
              <a:lnSpc>
                <a:spcPct val="115000"/>
              </a:lnSpc>
              <a:spcBef>
                <a:spcPts val="0"/>
              </a:spcBef>
              <a:spcAft>
                <a:spcPts val="0"/>
              </a:spcAft>
              <a:buSzPts val="2600"/>
              <a:buFont typeface="Cambria"/>
              <a:buChar char="•"/>
            </a:pPr>
            <a:r>
              <a:rPr lang="es-CL" sz="2600" dirty="0" err="1"/>
              <a:t>Recently</a:t>
            </a:r>
            <a:r>
              <a:rPr lang="es-CL" sz="2600" dirty="0"/>
              <a:t>, </a:t>
            </a:r>
            <a:r>
              <a:rPr lang="es-CL" sz="2600" b="1" dirty="0">
                <a:solidFill>
                  <a:srgbClr val="0070C0"/>
                </a:solidFill>
              </a:rPr>
              <a:t>new </a:t>
            </a:r>
            <a:r>
              <a:rPr lang="es-CL" sz="2600" b="1" dirty="0" err="1">
                <a:solidFill>
                  <a:srgbClr val="0070C0"/>
                </a:solidFill>
              </a:rPr>
              <a:t>technologies</a:t>
            </a:r>
            <a:r>
              <a:rPr lang="es-CL" sz="2600" b="1" dirty="0">
                <a:solidFill>
                  <a:srgbClr val="0070C0"/>
                </a:solidFill>
              </a:rPr>
              <a:t> </a:t>
            </a:r>
            <a:r>
              <a:rPr lang="es-CL" sz="2600" dirty="0"/>
              <a:t>are </a:t>
            </a:r>
            <a:r>
              <a:rPr lang="es-CL" sz="2600" dirty="0" err="1"/>
              <a:t>allowing</a:t>
            </a:r>
            <a:r>
              <a:rPr lang="es-CL" sz="2600" dirty="0"/>
              <a:t> </a:t>
            </a:r>
            <a:r>
              <a:rPr lang="es-CL" sz="2600" dirty="0" err="1"/>
              <a:t>us</a:t>
            </a:r>
            <a:r>
              <a:rPr lang="es-CL" sz="2600" dirty="0"/>
              <a:t> to </a:t>
            </a:r>
            <a:r>
              <a:rPr lang="es-CL" sz="2600" dirty="0" err="1"/>
              <a:t>close</a:t>
            </a:r>
            <a:r>
              <a:rPr lang="es-CL" sz="2600" dirty="0"/>
              <a:t> </a:t>
            </a:r>
            <a:r>
              <a:rPr lang="es-CL" sz="2600" dirty="0" err="1"/>
              <a:t>this</a:t>
            </a:r>
            <a:r>
              <a:rPr lang="es-CL" sz="2600" dirty="0"/>
              <a:t> </a:t>
            </a:r>
            <a:r>
              <a:rPr lang="es-CL" sz="2600" dirty="0" err="1"/>
              <a:t>research</a:t>
            </a:r>
            <a:r>
              <a:rPr lang="es-CL" sz="2600" dirty="0"/>
              <a:t> gap.</a:t>
            </a:r>
            <a:endParaRPr sz="2600" dirty="0"/>
          </a:p>
        </p:txBody>
      </p:sp>
    </p:spTree>
    <p:extLst>
      <p:ext uri="{BB962C8B-B14F-4D97-AF65-F5344CB8AC3E}">
        <p14:creationId xmlns:p14="http://schemas.microsoft.com/office/powerpoint/2010/main" val="208829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6" name="Imagen 5">
            <a:extLst>
              <a:ext uri="{FF2B5EF4-FFF2-40B4-BE49-F238E27FC236}">
                <a16:creationId xmlns:a16="http://schemas.microsoft.com/office/drawing/2014/main" id="{85B5711D-E78B-191F-C3ED-8BECE1A3D4B8}"/>
              </a:ext>
            </a:extLst>
          </p:cNvPr>
          <p:cNvPicPr>
            <a:picLocks noChangeAspect="1"/>
          </p:cNvPicPr>
          <p:nvPr/>
        </p:nvPicPr>
        <p:blipFill>
          <a:blip r:embed="rId3"/>
          <a:srcRect t="8132"/>
          <a:stretch>
            <a:fillRect/>
          </a:stretch>
        </p:blipFill>
        <p:spPr>
          <a:xfrm>
            <a:off x="1260610" y="1314499"/>
            <a:ext cx="9433892" cy="5411805"/>
          </a:xfrm>
          <a:prstGeom prst="rect">
            <a:avLst/>
          </a:prstGeom>
        </p:spPr>
      </p:pic>
      <p:sp>
        <p:nvSpPr>
          <p:cNvPr id="186" name="Google Shape;186;gd7b6b07b3d_0_17"/>
          <p:cNvSpPr/>
          <p:nvPr/>
        </p:nvSpPr>
        <p:spPr>
          <a:xfrm>
            <a:off x="0" y="702150"/>
            <a:ext cx="842640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187" name="Google Shape;187;gd7b6b07b3d_0_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dirty="0" err="1">
                <a:solidFill>
                  <a:schemeClr val="lt1"/>
                </a:solidFill>
              </a:rPr>
              <a:t>Results</a:t>
            </a:r>
            <a:r>
              <a:rPr lang="es-CL" dirty="0">
                <a:solidFill>
                  <a:schemeClr val="lt1"/>
                </a:solidFill>
              </a:rPr>
              <a:t>: </a:t>
            </a:r>
            <a:r>
              <a:rPr lang="es-CL" dirty="0" err="1">
                <a:solidFill>
                  <a:schemeClr val="lt1"/>
                </a:solidFill>
              </a:rPr>
              <a:t>Neg</a:t>
            </a:r>
            <a:r>
              <a:rPr lang="es-CL" dirty="0">
                <a:solidFill>
                  <a:schemeClr val="lt1"/>
                </a:solidFill>
              </a:rPr>
              <a:t>. </a:t>
            </a:r>
            <a:r>
              <a:rPr lang="es-CL" dirty="0" err="1">
                <a:solidFill>
                  <a:schemeClr val="lt1"/>
                </a:solidFill>
              </a:rPr>
              <a:t>Bin</a:t>
            </a:r>
            <a:r>
              <a:rPr lang="es-CL" dirty="0">
                <a:solidFill>
                  <a:schemeClr val="lt1"/>
                </a:solidFill>
              </a:rPr>
              <a:t>. </a:t>
            </a:r>
            <a:r>
              <a:rPr lang="es-CL" dirty="0" err="1">
                <a:solidFill>
                  <a:schemeClr val="lt1"/>
                </a:solidFill>
              </a:rPr>
              <a:t>regression</a:t>
            </a:r>
            <a:endParaRPr dirty="0"/>
          </a:p>
        </p:txBody>
      </p:sp>
      <p:sp>
        <p:nvSpPr>
          <p:cNvPr id="3" name="Rectángulo 2">
            <a:extLst>
              <a:ext uri="{FF2B5EF4-FFF2-40B4-BE49-F238E27FC236}">
                <a16:creationId xmlns:a16="http://schemas.microsoft.com/office/drawing/2014/main" id="{F90782BB-3E51-C2C3-753C-820D4210EA11}"/>
              </a:ext>
            </a:extLst>
          </p:cNvPr>
          <p:cNvSpPr/>
          <p:nvPr/>
        </p:nvSpPr>
        <p:spPr>
          <a:xfrm>
            <a:off x="1359882" y="6217089"/>
            <a:ext cx="9338942" cy="275786"/>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ángulo 3">
            <a:extLst>
              <a:ext uri="{FF2B5EF4-FFF2-40B4-BE49-F238E27FC236}">
                <a16:creationId xmlns:a16="http://schemas.microsoft.com/office/drawing/2014/main" id="{7BFC1B6E-3F17-B26C-8DCD-5418A58807E4}"/>
              </a:ext>
            </a:extLst>
          </p:cNvPr>
          <p:cNvSpPr/>
          <p:nvPr/>
        </p:nvSpPr>
        <p:spPr>
          <a:xfrm>
            <a:off x="8954306" y="1789043"/>
            <a:ext cx="1740196" cy="47906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2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6;gd7b6b07b3d_0_17">
            <a:extLst>
              <a:ext uri="{FF2B5EF4-FFF2-40B4-BE49-F238E27FC236}">
                <a16:creationId xmlns:a16="http://schemas.microsoft.com/office/drawing/2014/main" id="{D57CBB4A-C801-AEC9-D2C9-B3745CA7D5FC}"/>
              </a:ext>
            </a:extLst>
          </p:cNvPr>
          <p:cNvSpPr/>
          <p:nvPr/>
        </p:nvSpPr>
        <p:spPr>
          <a:xfrm>
            <a:off x="0" y="491838"/>
            <a:ext cx="1118616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5" name="Google Shape;187;gd7b6b07b3d_0_17">
            <a:extLst>
              <a:ext uri="{FF2B5EF4-FFF2-40B4-BE49-F238E27FC236}">
                <a16:creationId xmlns:a16="http://schemas.microsoft.com/office/drawing/2014/main" id="{88660393-984A-A1FD-A663-63935428BE08}"/>
              </a:ext>
            </a:extLst>
          </p:cNvPr>
          <p:cNvSpPr txBox="1">
            <a:spLocks noGrp="1"/>
          </p:cNvSpPr>
          <p:nvPr>
            <p:ph type="title"/>
          </p:nvPr>
        </p:nvSpPr>
        <p:spPr>
          <a:xfrm>
            <a:off x="0" y="154788"/>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sz="4000" dirty="0">
                <a:solidFill>
                  <a:schemeClr val="lt1"/>
                </a:solidFill>
              </a:rPr>
              <a:t>Sales and Vertical Position</a:t>
            </a:r>
            <a:endParaRPr sz="4000" dirty="0"/>
          </a:p>
        </p:txBody>
      </p:sp>
      <p:sp>
        <p:nvSpPr>
          <p:cNvPr id="2" name="CuadroTexto 1">
            <a:extLst>
              <a:ext uri="{FF2B5EF4-FFF2-40B4-BE49-F238E27FC236}">
                <a16:creationId xmlns:a16="http://schemas.microsoft.com/office/drawing/2014/main" id="{7644D674-33F1-96F3-B5F2-4420BCC0D10E}"/>
              </a:ext>
            </a:extLst>
          </p:cNvPr>
          <p:cNvSpPr txBox="1"/>
          <p:nvPr/>
        </p:nvSpPr>
        <p:spPr>
          <a:xfrm>
            <a:off x="2014750" y="3542500"/>
            <a:ext cx="3580982" cy="584775"/>
          </a:xfrm>
          <a:prstGeom prst="rect">
            <a:avLst/>
          </a:prstGeom>
          <a:noFill/>
        </p:spPr>
        <p:txBody>
          <a:bodyPr wrap="square" rtlCol="0">
            <a:spAutoFit/>
          </a:bodyPr>
          <a:lstStyle/>
          <a:p>
            <a:r>
              <a:rPr lang="en-US" sz="3200" dirty="0"/>
              <a:t>0.75 - 1.0 meters</a:t>
            </a:r>
          </a:p>
        </p:txBody>
      </p:sp>
      <p:cxnSp>
        <p:nvCxnSpPr>
          <p:cNvPr id="3" name="Conector recto de flecha 2">
            <a:extLst>
              <a:ext uri="{FF2B5EF4-FFF2-40B4-BE49-F238E27FC236}">
                <a16:creationId xmlns:a16="http://schemas.microsoft.com/office/drawing/2014/main" id="{27B9B389-EAEB-C5A7-ECB0-FFC48CF474C3}"/>
              </a:ext>
            </a:extLst>
          </p:cNvPr>
          <p:cNvCxnSpPr>
            <a:cxnSpLocks/>
          </p:cNvCxnSpPr>
          <p:nvPr/>
        </p:nvCxnSpPr>
        <p:spPr>
          <a:xfrm>
            <a:off x="5467739" y="3834888"/>
            <a:ext cx="12733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Imagen 12">
            <a:extLst>
              <a:ext uri="{FF2B5EF4-FFF2-40B4-BE49-F238E27FC236}">
                <a16:creationId xmlns:a16="http://schemas.microsoft.com/office/drawing/2014/main" id="{0C3853E4-5165-88F5-21B0-CC77ACF94768}"/>
              </a:ext>
            </a:extLst>
          </p:cNvPr>
          <p:cNvPicPr>
            <a:picLocks noChangeAspect="1"/>
          </p:cNvPicPr>
          <p:nvPr/>
        </p:nvPicPr>
        <p:blipFill>
          <a:blip r:embed="rId2"/>
          <a:srcRect r="19549"/>
          <a:stretch>
            <a:fillRect/>
          </a:stretch>
        </p:blipFill>
        <p:spPr>
          <a:xfrm>
            <a:off x="7046976" y="0"/>
            <a:ext cx="4139184" cy="6858000"/>
          </a:xfrm>
          <a:prstGeom prst="rect">
            <a:avLst/>
          </a:prstGeom>
        </p:spPr>
      </p:pic>
      <p:sp>
        <p:nvSpPr>
          <p:cNvPr id="6" name="CuadroTexto 5">
            <a:extLst>
              <a:ext uri="{FF2B5EF4-FFF2-40B4-BE49-F238E27FC236}">
                <a16:creationId xmlns:a16="http://schemas.microsoft.com/office/drawing/2014/main" id="{B4E3EC67-A963-B9F5-229B-CF48503CE322}"/>
              </a:ext>
            </a:extLst>
          </p:cNvPr>
          <p:cNvSpPr txBox="1"/>
          <p:nvPr/>
        </p:nvSpPr>
        <p:spPr>
          <a:xfrm>
            <a:off x="10989172" y="739027"/>
            <a:ext cx="1005840" cy="461665"/>
          </a:xfrm>
          <a:prstGeom prst="rect">
            <a:avLst/>
          </a:prstGeom>
          <a:noFill/>
        </p:spPr>
        <p:txBody>
          <a:bodyPr wrap="square" rtlCol="0">
            <a:spAutoFit/>
          </a:bodyPr>
          <a:lstStyle/>
          <a:p>
            <a:pPr algn="r"/>
            <a:r>
              <a:rPr lang="en-US" sz="2400" dirty="0"/>
              <a:t>-12%</a:t>
            </a:r>
          </a:p>
        </p:txBody>
      </p:sp>
      <p:sp>
        <p:nvSpPr>
          <p:cNvPr id="8" name="CuadroTexto 7">
            <a:extLst>
              <a:ext uri="{FF2B5EF4-FFF2-40B4-BE49-F238E27FC236}">
                <a16:creationId xmlns:a16="http://schemas.microsoft.com/office/drawing/2014/main" id="{553E484B-6DF2-C5D7-6979-BF927E6C2FFB}"/>
              </a:ext>
            </a:extLst>
          </p:cNvPr>
          <p:cNvSpPr txBox="1"/>
          <p:nvPr/>
        </p:nvSpPr>
        <p:spPr>
          <a:xfrm>
            <a:off x="10989172" y="1933156"/>
            <a:ext cx="1005840" cy="461665"/>
          </a:xfrm>
          <a:prstGeom prst="rect">
            <a:avLst/>
          </a:prstGeom>
          <a:noFill/>
        </p:spPr>
        <p:txBody>
          <a:bodyPr wrap="square" rtlCol="0">
            <a:spAutoFit/>
          </a:bodyPr>
          <a:lstStyle/>
          <a:p>
            <a:pPr algn="r"/>
            <a:r>
              <a:rPr lang="en-US" sz="2400" dirty="0"/>
              <a:t>+6%</a:t>
            </a:r>
          </a:p>
        </p:txBody>
      </p:sp>
      <p:sp>
        <p:nvSpPr>
          <p:cNvPr id="9" name="CuadroTexto 8">
            <a:extLst>
              <a:ext uri="{FF2B5EF4-FFF2-40B4-BE49-F238E27FC236}">
                <a16:creationId xmlns:a16="http://schemas.microsoft.com/office/drawing/2014/main" id="{F5D87B88-D47E-2A0B-593B-CFF110402509}"/>
              </a:ext>
            </a:extLst>
          </p:cNvPr>
          <p:cNvSpPr txBox="1"/>
          <p:nvPr/>
        </p:nvSpPr>
        <p:spPr>
          <a:xfrm>
            <a:off x="10989172" y="2789049"/>
            <a:ext cx="1005840" cy="461665"/>
          </a:xfrm>
          <a:prstGeom prst="rect">
            <a:avLst/>
          </a:prstGeom>
          <a:noFill/>
        </p:spPr>
        <p:txBody>
          <a:bodyPr wrap="square" rtlCol="0">
            <a:spAutoFit/>
          </a:bodyPr>
          <a:lstStyle/>
          <a:p>
            <a:pPr algn="r"/>
            <a:r>
              <a:rPr lang="en-US" sz="2400" dirty="0"/>
              <a:t>+30%</a:t>
            </a:r>
          </a:p>
        </p:txBody>
      </p:sp>
      <p:sp>
        <p:nvSpPr>
          <p:cNvPr id="10" name="CuadroTexto 9">
            <a:extLst>
              <a:ext uri="{FF2B5EF4-FFF2-40B4-BE49-F238E27FC236}">
                <a16:creationId xmlns:a16="http://schemas.microsoft.com/office/drawing/2014/main" id="{94071DDA-8B5E-F947-38A1-52C9FB52A886}"/>
              </a:ext>
            </a:extLst>
          </p:cNvPr>
          <p:cNvSpPr txBox="1"/>
          <p:nvPr/>
        </p:nvSpPr>
        <p:spPr>
          <a:xfrm>
            <a:off x="10989172" y="3607287"/>
            <a:ext cx="1005840" cy="461665"/>
          </a:xfrm>
          <a:prstGeom prst="rect">
            <a:avLst/>
          </a:prstGeom>
          <a:noFill/>
        </p:spPr>
        <p:txBody>
          <a:bodyPr wrap="square" rtlCol="0">
            <a:spAutoFit/>
          </a:bodyPr>
          <a:lstStyle/>
          <a:p>
            <a:pPr algn="r"/>
            <a:r>
              <a:rPr lang="en-US" sz="2400" dirty="0"/>
              <a:t>+34%</a:t>
            </a:r>
          </a:p>
        </p:txBody>
      </p:sp>
      <p:sp>
        <p:nvSpPr>
          <p:cNvPr id="11" name="CuadroTexto 10">
            <a:extLst>
              <a:ext uri="{FF2B5EF4-FFF2-40B4-BE49-F238E27FC236}">
                <a16:creationId xmlns:a16="http://schemas.microsoft.com/office/drawing/2014/main" id="{98D49E64-78FD-E0D6-078A-80A0CE811EF4}"/>
              </a:ext>
            </a:extLst>
          </p:cNvPr>
          <p:cNvSpPr txBox="1"/>
          <p:nvPr/>
        </p:nvSpPr>
        <p:spPr>
          <a:xfrm>
            <a:off x="10989172" y="4357755"/>
            <a:ext cx="1005840" cy="461665"/>
          </a:xfrm>
          <a:prstGeom prst="rect">
            <a:avLst/>
          </a:prstGeom>
          <a:noFill/>
        </p:spPr>
        <p:txBody>
          <a:bodyPr wrap="square" rtlCol="0">
            <a:spAutoFit/>
          </a:bodyPr>
          <a:lstStyle/>
          <a:p>
            <a:pPr algn="r"/>
            <a:r>
              <a:rPr lang="en-US" sz="2400" dirty="0"/>
              <a:t>+26%</a:t>
            </a:r>
          </a:p>
        </p:txBody>
      </p:sp>
      <p:sp>
        <p:nvSpPr>
          <p:cNvPr id="12" name="CuadroTexto 11">
            <a:extLst>
              <a:ext uri="{FF2B5EF4-FFF2-40B4-BE49-F238E27FC236}">
                <a16:creationId xmlns:a16="http://schemas.microsoft.com/office/drawing/2014/main" id="{8D882E48-64C3-416B-452A-74F54AB3DFF3}"/>
              </a:ext>
            </a:extLst>
          </p:cNvPr>
          <p:cNvSpPr txBox="1"/>
          <p:nvPr/>
        </p:nvSpPr>
        <p:spPr>
          <a:xfrm>
            <a:off x="10989172" y="5146212"/>
            <a:ext cx="1005840" cy="461665"/>
          </a:xfrm>
          <a:prstGeom prst="rect">
            <a:avLst/>
          </a:prstGeom>
          <a:noFill/>
        </p:spPr>
        <p:txBody>
          <a:bodyPr wrap="square" rtlCol="0">
            <a:spAutoFit/>
          </a:bodyPr>
          <a:lstStyle/>
          <a:p>
            <a:pPr algn="r"/>
            <a:r>
              <a:rPr lang="en-US" sz="2400" dirty="0"/>
              <a:t>+25%</a:t>
            </a:r>
          </a:p>
        </p:txBody>
      </p:sp>
      <p:sp>
        <p:nvSpPr>
          <p:cNvPr id="14" name="Rectángulo 13">
            <a:extLst>
              <a:ext uri="{FF2B5EF4-FFF2-40B4-BE49-F238E27FC236}">
                <a16:creationId xmlns:a16="http://schemas.microsoft.com/office/drawing/2014/main" id="{2A99F691-A09E-254D-5851-461EBFBB0699}"/>
              </a:ext>
            </a:extLst>
          </p:cNvPr>
          <p:cNvSpPr/>
          <p:nvPr/>
        </p:nvSpPr>
        <p:spPr>
          <a:xfrm>
            <a:off x="7164309" y="208040"/>
            <a:ext cx="380246" cy="8753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Imagen 27">
            <a:extLst>
              <a:ext uri="{FF2B5EF4-FFF2-40B4-BE49-F238E27FC236}">
                <a16:creationId xmlns:a16="http://schemas.microsoft.com/office/drawing/2014/main" id="{FF8F6B58-1A64-023A-D0F7-01B6C33440E3}"/>
              </a:ext>
            </a:extLst>
          </p:cNvPr>
          <p:cNvPicPr>
            <a:picLocks noChangeAspect="1"/>
          </p:cNvPicPr>
          <p:nvPr/>
        </p:nvPicPr>
        <p:blipFill>
          <a:blip r:embed="rId3"/>
          <a:stretch>
            <a:fillRect/>
          </a:stretch>
        </p:blipFill>
        <p:spPr>
          <a:xfrm rot="16200000">
            <a:off x="6946685" y="1241575"/>
            <a:ext cx="847417" cy="286537"/>
          </a:xfrm>
          <a:prstGeom prst="rect">
            <a:avLst/>
          </a:prstGeom>
        </p:spPr>
      </p:pic>
      <p:sp>
        <p:nvSpPr>
          <p:cNvPr id="29" name="Rectángulo 28">
            <a:extLst>
              <a:ext uri="{FF2B5EF4-FFF2-40B4-BE49-F238E27FC236}">
                <a16:creationId xmlns:a16="http://schemas.microsoft.com/office/drawing/2014/main" id="{E2AF031D-5566-CBEE-9D58-E18A2B7B60DF}"/>
              </a:ext>
            </a:extLst>
          </p:cNvPr>
          <p:cNvSpPr/>
          <p:nvPr/>
        </p:nvSpPr>
        <p:spPr>
          <a:xfrm>
            <a:off x="7589520" y="3465513"/>
            <a:ext cx="3322955" cy="736751"/>
          </a:xfrm>
          <a:prstGeom prst="rect">
            <a:avLst/>
          </a:prstGeom>
          <a:solidFill>
            <a:srgbClr val="DEFEE0">
              <a:alpha val="41961"/>
            </a:srgbClr>
          </a:solidFill>
          <a:ln>
            <a:solidFill>
              <a:srgbClr val="E4F7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294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4" name="Imagen 3">
            <a:extLst>
              <a:ext uri="{FF2B5EF4-FFF2-40B4-BE49-F238E27FC236}">
                <a16:creationId xmlns:a16="http://schemas.microsoft.com/office/drawing/2014/main" id="{56C21CB5-DC95-C931-F28B-29D1AA4D108F}"/>
              </a:ext>
            </a:extLst>
          </p:cNvPr>
          <p:cNvPicPr>
            <a:picLocks noChangeAspect="1"/>
          </p:cNvPicPr>
          <p:nvPr/>
        </p:nvPicPr>
        <p:blipFill>
          <a:blip r:embed="rId3"/>
          <a:srcRect b="5866"/>
          <a:stretch>
            <a:fillRect/>
          </a:stretch>
        </p:blipFill>
        <p:spPr>
          <a:xfrm>
            <a:off x="350462" y="1206938"/>
            <a:ext cx="10691990" cy="4657149"/>
          </a:xfrm>
          <a:prstGeom prst="rect">
            <a:avLst/>
          </a:prstGeom>
        </p:spPr>
      </p:pic>
      <p:sp>
        <p:nvSpPr>
          <p:cNvPr id="186" name="Google Shape;186;gd7b6b07b3d_0_17"/>
          <p:cNvSpPr/>
          <p:nvPr/>
        </p:nvSpPr>
        <p:spPr>
          <a:xfrm>
            <a:off x="0" y="555338"/>
            <a:ext cx="1118616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187" name="Google Shape;187;gd7b6b07b3d_0_17"/>
          <p:cNvSpPr txBox="1">
            <a:spLocks noGrp="1"/>
          </p:cNvSpPr>
          <p:nvPr>
            <p:ph type="title"/>
          </p:nvPr>
        </p:nvSpPr>
        <p:spPr>
          <a:xfrm>
            <a:off x="0" y="230988"/>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sz="4000" dirty="0">
                <a:solidFill>
                  <a:schemeClr val="lt1"/>
                </a:solidFill>
              </a:rPr>
              <a:t>Sales and Horizontal Position</a:t>
            </a:r>
            <a:endParaRPr sz="4000" dirty="0"/>
          </a:p>
        </p:txBody>
      </p:sp>
      <p:sp>
        <p:nvSpPr>
          <p:cNvPr id="7" name="CuadroTexto 6">
            <a:extLst>
              <a:ext uri="{FF2B5EF4-FFF2-40B4-BE49-F238E27FC236}">
                <a16:creationId xmlns:a16="http://schemas.microsoft.com/office/drawing/2014/main" id="{3AF0E739-D32A-405D-11EC-E8B4DD6F01D0}"/>
              </a:ext>
            </a:extLst>
          </p:cNvPr>
          <p:cNvSpPr txBox="1"/>
          <p:nvPr/>
        </p:nvSpPr>
        <p:spPr>
          <a:xfrm>
            <a:off x="3991356" y="6312552"/>
            <a:ext cx="3648456" cy="523220"/>
          </a:xfrm>
          <a:prstGeom prst="rect">
            <a:avLst/>
          </a:prstGeom>
          <a:noFill/>
        </p:spPr>
        <p:txBody>
          <a:bodyPr wrap="square" rtlCol="0">
            <a:spAutoFit/>
          </a:bodyPr>
          <a:lstStyle/>
          <a:p>
            <a:pPr algn="ctr"/>
            <a:r>
              <a:rPr lang="en-US" sz="2800" dirty="0"/>
              <a:t>Horizontal Position</a:t>
            </a:r>
          </a:p>
        </p:txBody>
      </p:sp>
      <p:cxnSp>
        <p:nvCxnSpPr>
          <p:cNvPr id="47" name="Conector recto de flecha 46">
            <a:extLst>
              <a:ext uri="{FF2B5EF4-FFF2-40B4-BE49-F238E27FC236}">
                <a16:creationId xmlns:a16="http://schemas.microsoft.com/office/drawing/2014/main" id="{5DC27AD5-A908-EAE5-52CC-056523FDCC82}"/>
              </a:ext>
            </a:extLst>
          </p:cNvPr>
          <p:cNvCxnSpPr>
            <a:cxnSpLocks/>
          </p:cNvCxnSpPr>
          <p:nvPr/>
        </p:nvCxnSpPr>
        <p:spPr>
          <a:xfrm>
            <a:off x="5086350" y="6154333"/>
            <a:ext cx="18288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98D90B38-D999-A63F-29D6-396C55907AB1}"/>
              </a:ext>
            </a:extLst>
          </p:cNvPr>
          <p:cNvSpPr txBox="1"/>
          <p:nvPr/>
        </p:nvSpPr>
        <p:spPr>
          <a:xfrm>
            <a:off x="898679" y="6009575"/>
            <a:ext cx="10204141" cy="307777"/>
          </a:xfrm>
          <a:prstGeom prst="rect">
            <a:avLst/>
          </a:prstGeom>
          <a:noFill/>
        </p:spPr>
        <p:txBody>
          <a:bodyPr wrap="square" rtlCol="0">
            <a:spAutoFit/>
          </a:bodyPr>
          <a:lstStyle/>
          <a:p>
            <a:r>
              <a:rPr lang="en-US" dirty="0"/>
              <a:t>Outer Racetrack                            Inner Racetrack                                          Middle Track                                          Cashiers</a:t>
            </a:r>
          </a:p>
        </p:txBody>
      </p:sp>
      <p:cxnSp>
        <p:nvCxnSpPr>
          <p:cNvPr id="49" name="Conector recto de flecha 48">
            <a:extLst>
              <a:ext uri="{FF2B5EF4-FFF2-40B4-BE49-F238E27FC236}">
                <a16:creationId xmlns:a16="http://schemas.microsoft.com/office/drawing/2014/main" id="{E53C11CC-8A86-9660-1FA7-867A46D84CAA}"/>
              </a:ext>
            </a:extLst>
          </p:cNvPr>
          <p:cNvCxnSpPr>
            <a:cxnSpLocks/>
          </p:cNvCxnSpPr>
          <p:nvPr/>
        </p:nvCxnSpPr>
        <p:spPr>
          <a:xfrm>
            <a:off x="8195310" y="6154333"/>
            <a:ext cx="181737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CuadroTexto 49">
            <a:extLst>
              <a:ext uri="{FF2B5EF4-FFF2-40B4-BE49-F238E27FC236}">
                <a16:creationId xmlns:a16="http://schemas.microsoft.com/office/drawing/2014/main" id="{7C7BFB87-E162-7515-70FA-B7F57F89C036}"/>
              </a:ext>
            </a:extLst>
          </p:cNvPr>
          <p:cNvSpPr txBox="1"/>
          <p:nvPr/>
        </p:nvSpPr>
        <p:spPr>
          <a:xfrm rot="16200000">
            <a:off x="-638787" y="3555147"/>
            <a:ext cx="2334768" cy="523220"/>
          </a:xfrm>
          <a:prstGeom prst="rect">
            <a:avLst/>
          </a:prstGeom>
          <a:solidFill>
            <a:schemeClr val="bg1"/>
          </a:solidFill>
        </p:spPr>
        <p:txBody>
          <a:bodyPr wrap="square" rtlCol="0">
            <a:spAutoFit/>
          </a:bodyPr>
          <a:lstStyle/>
          <a:p>
            <a:pPr algn="ctr"/>
            <a:r>
              <a:rPr lang="en-US" sz="2800" dirty="0"/>
              <a:t> Unit Sales</a:t>
            </a:r>
          </a:p>
        </p:txBody>
      </p:sp>
      <p:cxnSp>
        <p:nvCxnSpPr>
          <p:cNvPr id="52" name="Conector recto de flecha 51">
            <a:extLst>
              <a:ext uri="{FF2B5EF4-FFF2-40B4-BE49-F238E27FC236}">
                <a16:creationId xmlns:a16="http://schemas.microsoft.com/office/drawing/2014/main" id="{37007EB0-434E-185F-E032-662A82580E8D}"/>
              </a:ext>
            </a:extLst>
          </p:cNvPr>
          <p:cNvCxnSpPr>
            <a:cxnSpLocks/>
          </p:cNvCxnSpPr>
          <p:nvPr/>
        </p:nvCxnSpPr>
        <p:spPr>
          <a:xfrm>
            <a:off x="2436340" y="6159995"/>
            <a:ext cx="115268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0" name="Rectángulo 139">
            <a:extLst>
              <a:ext uri="{FF2B5EF4-FFF2-40B4-BE49-F238E27FC236}">
                <a16:creationId xmlns:a16="http://schemas.microsoft.com/office/drawing/2014/main" id="{4398178F-7E6D-D77E-A500-9AB9EC9C9052}"/>
              </a:ext>
            </a:extLst>
          </p:cNvPr>
          <p:cNvSpPr/>
          <p:nvPr/>
        </p:nvSpPr>
        <p:spPr>
          <a:xfrm>
            <a:off x="1175899" y="1556688"/>
            <a:ext cx="2841808" cy="4127349"/>
          </a:xfrm>
          <a:prstGeom prst="rect">
            <a:avLst/>
          </a:prstGeom>
          <a:solidFill>
            <a:srgbClr val="C1F0FF">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ángulo 140">
            <a:extLst>
              <a:ext uri="{FF2B5EF4-FFF2-40B4-BE49-F238E27FC236}">
                <a16:creationId xmlns:a16="http://schemas.microsoft.com/office/drawing/2014/main" id="{70DB52EC-A2A5-5F99-4C28-7A22D85066E7}"/>
              </a:ext>
            </a:extLst>
          </p:cNvPr>
          <p:cNvSpPr/>
          <p:nvPr/>
        </p:nvSpPr>
        <p:spPr>
          <a:xfrm>
            <a:off x="4479236" y="1556688"/>
            <a:ext cx="2867770" cy="4127349"/>
          </a:xfrm>
          <a:prstGeom prst="rect">
            <a:avLst/>
          </a:prstGeom>
          <a:solidFill>
            <a:srgbClr val="D1FFC1">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ángulo 141">
            <a:extLst>
              <a:ext uri="{FF2B5EF4-FFF2-40B4-BE49-F238E27FC236}">
                <a16:creationId xmlns:a16="http://schemas.microsoft.com/office/drawing/2014/main" id="{66070725-25A9-5FBF-3BFC-48995B711CF1}"/>
              </a:ext>
            </a:extLst>
          </p:cNvPr>
          <p:cNvSpPr/>
          <p:nvPr/>
        </p:nvSpPr>
        <p:spPr>
          <a:xfrm>
            <a:off x="7788990" y="1556688"/>
            <a:ext cx="2867770" cy="4127349"/>
          </a:xfrm>
          <a:prstGeom prst="rect">
            <a:avLst/>
          </a:prstGeom>
          <a:solidFill>
            <a:srgbClr val="FFFF7F">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7CCAC791-2DFF-2A73-D294-170E5A8F1D17}"/>
              </a:ext>
            </a:extLst>
          </p:cNvPr>
          <p:cNvPicPr>
            <a:picLocks noChangeAspect="1"/>
          </p:cNvPicPr>
          <p:nvPr/>
        </p:nvPicPr>
        <p:blipFill>
          <a:blip r:embed="rId4"/>
          <a:stretch>
            <a:fillRect/>
          </a:stretch>
        </p:blipFill>
        <p:spPr>
          <a:xfrm>
            <a:off x="8875820" y="172844"/>
            <a:ext cx="3276597" cy="2068188"/>
          </a:xfrm>
          <a:prstGeom prst="rect">
            <a:avLst/>
          </a:prstGeom>
        </p:spPr>
      </p:pic>
    </p:spTree>
    <p:extLst>
      <p:ext uri="{BB962C8B-B14F-4D97-AF65-F5344CB8AC3E}">
        <p14:creationId xmlns:p14="http://schemas.microsoft.com/office/powerpoint/2010/main" val="2903168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3"/>
          <p:cNvSpPr/>
          <p:nvPr/>
        </p:nvSpPr>
        <p:spPr>
          <a:xfrm>
            <a:off x="0" y="702150"/>
            <a:ext cx="842640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252" name="Google Shape;252;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a:solidFill>
                  <a:schemeClr val="lt1"/>
                </a:solidFill>
              </a:rPr>
              <a:t>Quasi-experimental analysis</a:t>
            </a:r>
            <a:endParaRPr>
              <a:solidFill>
                <a:schemeClr val="lt1"/>
              </a:solidFill>
            </a:endParaRPr>
          </a:p>
        </p:txBody>
      </p:sp>
      <p:sp>
        <p:nvSpPr>
          <p:cNvPr id="253" name="Google Shape;253;p43"/>
          <p:cNvSpPr txBox="1">
            <a:spLocks noGrp="1"/>
          </p:cNvSpPr>
          <p:nvPr>
            <p:ph type="body" idx="1"/>
          </p:nvPr>
        </p:nvSpPr>
        <p:spPr>
          <a:xfrm>
            <a:off x="838200" y="1825625"/>
            <a:ext cx="10750826" cy="4351338"/>
          </a:xfrm>
          <a:prstGeom prst="rect">
            <a:avLst/>
          </a:prstGeom>
          <a:noFill/>
          <a:ln>
            <a:noFill/>
          </a:ln>
        </p:spPr>
        <p:txBody>
          <a:bodyPr spcFirstLastPara="1" wrap="square" lIns="91425" tIns="45700" rIns="91425" bIns="45700" anchor="t" anchorCtr="0">
            <a:normAutofit fontScale="92500" lnSpcReduction="10000"/>
          </a:bodyPr>
          <a:lstStyle/>
          <a:p>
            <a:pPr marL="457200" lvl="0" indent="-393700" algn="l" rtl="0">
              <a:lnSpc>
                <a:spcPct val="90000"/>
              </a:lnSpc>
              <a:spcBef>
                <a:spcPts val="0"/>
              </a:spcBef>
              <a:spcAft>
                <a:spcPts val="0"/>
              </a:spcAft>
              <a:buSzPts val="2600"/>
              <a:buChar char="•"/>
            </a:pPr>
            <a:r>
              <a:rPr lang="es-CL" sz="3600" b="1" dirty="0" err="1">
                <a:solidFill>
                  <a:srgbClr val="0070C0"/>
                </a:solidFill>
              </a:rPr>
              <a:t>Motivation</a:t>
            </a:r>
            <a:r>
              <a:rPr lang="es-CL" sz="3600" b="1" dirty="0">
                <a:solidFill>
                  <a:srgbClr val="0070C0"/>
                </a:solidFill>
              </a:rPr>
              <a:t>:</a:t>
            </a:r>
          </a:p>
          <a:p>
            <a:pPr marL="457200" lvl="0" indent="-393700" algn="l" rtl="0">
              <a:lnSpc>
                <a:spcPct val="90000"/>
              </a:lnSpc>
              <a:spcBef>
                <a:spcPts val="0"/>
              </a:spcBef>
              <a:spcAft>
                <a:spcPts val="0"/>
              </a:spcAft>
              <a:buSzPts val="2600"/>
              <a:buChar char="•"/>
            </a:pPr>
            <a:endParaRPr lang="es-CL" sz="3600" dirty="0"/>
          </a:p>
          <a:p>
            <a:pPr lvl="1" indent="-393700">
              <a:spcBef>
                <a:spcPts val="0"/>
              </a:spcBef>
              <a:buSzPts val="2600"/>
            </a:pPr>
            <a:r>
              <a:rPr lang="es-CL" sz="3200" dirty="0" err="1"/>
              <a:t>Strategic</a:t>
            </a:r>
            <a:r>
              <a:rPr lang="es-CL" sz="3200" dirty="0"/>
              <a:t> </a:t>
            </a:r>
            <a:r>
              <a:rPr lang="es-CL" sz="3200" dirty="0" err="1"/>
              <a:t>allocation</a:t>
            </a:r>
            <a:r>
              <a:rPr lang="es-CL" sz="3200" dirty="0"/>
              <a:t> </a:t>
            </a:r>
            <a:r>
              <a:rPr lang="es-CL" sz="3200" dirty="0" err="1"/>
              <a:t>of</a:t>
            </a:r>
            <a:r>
              <a:rPr lang="es-CL" sz="3200" dirty="0"/>
              <a:t> </a:t>
            </a:r>
            <a:r>
              <a:rPr lang="es-CL" sz="3200" dirty="0" err="1"/>
              <a:t>products</a:t>
            </a:r>
            <a:r>
              <a:rPr lang="es-CL" sz="3200" dirty="0"/>
              <a:t> </a:t>
            </a:r>
            <a:r>
              <a:rPr lang="es-CL" sz="3200" dirty="0" err="1"/>
              <a:t>to</a:t>
            </a:r>
            <a:r>
              <a:rPr lang="es-CL" sz="3200" dirty="0"/>
              <a:t> </a:t>
            </a:r>
            <a:r>
              <a:rPr lang="es-CL" sz="3200" dirty="0" err="1"/>
              <a:t>shelf</a:t>
            </a:r>
            <a:r>
              <a:rPr lang="es-CL" sz="3200" dirty="0"/>
              <a:t> positions </a:t>
            </a:r>
            <a:r>
              <a:rPr lang="es-CL" sz="3200" dirty="0" err="1"/>
              <a:t>affects</a:t>
            </a:r>
            <a:r>
              <a:rPr lang="es-CL" sz="3200" dirty="0"/>
              <a:t> </a:t>
            </a:r>
            <a:r>
              <a:rPr lang="es-CL" sz="3200" dirty="0" err="1"/>
              <a:t>our</a:t>
            </a:r>
            <a:r>
              <a:rPr lang="es-CL" sz="3200" dirty="0"/>
              <a:t> </a:t>
            </a:r>
            <a:r>
              <a:rPr lang="es-CL" sz="3200" dirty="0" err="1"/>
              <a:t>estimates</a:t>
            </a:r>
            <a:r>
              <a:rPr lang="es-CL" sz="3200" dirty="0"/>
              <a:t>.</a:t>
            </a:r>
          </a:p>
          <a:p>
            <a:pPr lvl="1" indent="-393700">
              <a:spcBef>
                <a:spcPts val="0"/>
              </a:spcBef>
              <a:buSzPts val="2600"/>
            </a:pPr>
            <a:endParaRPr lang="es-CL" sz="3200" dirty="0"/>
          </a:p>
          <a:p>
            <a:pPr marL="457200" lvl="0" indent="-393700" algn="l" rtl="0">
              <a:lnSpc>
                <a:spcPct val="90000"/>
              </a:lnSpc>
              <a:spcBef>
                <a:spcPts val="0"/>
              </a:spcBef>
              <a:spcAft>
                <a:spcPts val="0"/>
              </a:spcAft>
              <a:buSzPts val="2600"/>
              <a:buChar char="•"/>
            </a:pPr>
            <a:r>
              <a:rPr lang="es-CL" sz="3600" b="1" dirty="0">
                <a:solidFill>
                  <a:srgbClr val="0070C0"/>
                </a:solidFill>
              </a:rPr>
              <a:t>General idea: </a:t>
            </a:r>
            <a:r>
              <a:rPr lang="es-CL" sz="3600" b="1" dirty="0" err="1">
                <a:solidFill>
                  <a:srgbClr val="0070C0"/>
                </a:solidFill>
              </a:rPr>
              <a:t>Quasi-experiment</a:t>
            </a:r>
            <a:endParaRPr lang="es-CL" sz="3600" b="1" dirty="0">
              <a:solidFill>
                <a:srgbClr val="0070C0"/>
              </a:solidFill>
            </a:endParaRPr>
          </a:p>
          <a:p>
            <a:pPr marL="457200" lvl="0" indent="-393700" algn="l" rtl="0">
              <a:lnSpc>
                <a:spcPct val="90000"/>
              </a:lnSpc>
              <a:spcBef>
                <a:spcPts val="0"/>
              </a:spcBef>
              <a:spcAft>
                <a:spcPts val="0"/>
              </a:spcAft>
              <a:buSzPts val="2600"/>
              <a:buChar char="•"/>
            </a:pPr>
            <a:endParaRPr lang="es-CL" sz="3600" dirty="0"/>
          </a:p>
          <a:p>
            <a:pPr lvl="1" indent="-393700">
              <a:spcBef>
                <a:spcPts val="0"/>
              </a:spcBef>
              <a:buSzPts val="2600"/>
            </a:pPr>
            <a:r>
              <a:rPr lang="es-CL" sz="3200" dirty="0" err="1"/>
              <a:t>Identify</a:t>
            </a:r>
            <a:r>
              <a:rPr lang="es-CL" sz="3200" dirty="0"/>
              <a:t> </a:t>
            </a:r>
            <a:r>
              <a:rPr lang="es-CL" sz="3200" dirty="0" err="1"/>
              <a:t>products</a:t>
            </a:r>
            <a:r>
              <a:rPr lang="es-CL" sz="3200" dirty="0"/>
              <a:t> </a:t>
            </a:r>
            <a:r>
              <a:rPr lang="es-CL" sz="3200" dirty="0" err="1"/>
              <a:t>with</a:t>
            </a:r>
            <a:r>
              <a:rPr lang="es-CL" sz="3200" dirty="0"/>
              <a:t> </a:t>
            </a:r>
            <a:r>
              <a:rPr lang="es-CL" sz="3200" dirty="0" err="1"/>
              <a:t>sharp</a:t>
            </a:r>
            <a:r>
              <a:rPr lang="es-CL" sz="3200" dirty="0"/>
              <a:t> position </a:t>
            </a:r>
            <a:r>
              <a:rPr lang="es-CL" sz="3200" dirty="0" err="1"/>
              <a:t>changes</a:t>
            </a:r>
            <a:r>
              <a:rPr lang="es-CL" sz="3200" dirty="0"/>
              <a:t> in </a:t>
            </a:r>
            <a:r>
              <a:rPr lang="es-CL" sz="3200" dirty="0" err="1"/>
              <a:t>one</a:t>
            </a:r>
            <a:r>
              <a:rPr lang="es-CL" sz="3200" dirty="0"/>
              <a:t> store and use </a:t>
            </a:r>
            <a:r>
              <a:rPr lang="es-CL" sz="3200" dirty="0" err="1"/>
              <a:t>other</a:t>
            </a:r>
            <a:r>
              <a:rPr lang="es-CL" sz="3200" dirty="0"/>
              <a:t> </a:t>
            </a:r>
            <a:r>
              <a:rPr lang="es-CL" sz="3200" dirty="0" err="1"/>
              <a:t>stores</a:t>
            </a:r>
            <a:r>
              <a:rPr lang="es-CL" sz="3200" dirty="0"/>
              <a:t> as </a:t>
            </a:r>
            <a:r>
              <a:rPr lang="es-CL" sz="3200" dirty="0" err="1"/>
              <a:t>controls</a:t>
            </a:r>
            <a:r>
              <a:rPr lang="es-CL" sz="3200" dirty="0"/>
              <a:t>. </a:t>
            </a:r>
          </a:p>
          <a:p>
            <a:pPr lvl="1" indent="-393700">
              <a:spcBef>
                <a:spcPts val="0"/>
              </a:spcBef>
              <a:buSzPts val="2600"/>
            </a:pPr>
            <a:r>
              <a:rPr lang="es-CL" sz="3200" dirty="0" err="1"/>
              <a:t>We</a:t>
            </a:r>
            <a:r>
              <a:rPr lang="es-CL" sz="3200" dirty="0"/>
              <a:t> use </a:t>
            </a:r>
            <a:r>
              <a:rPr lang="es-CL" sz="3200" dirty="0" err="1"/>
              <a:t>an</a:t>
            </a:r>
            <a:r>
              <a:rPr lang="es-CL" sz="3200" dirty="0"/>
              <a:t> </a:t>
            </a:r>
            <a:r>
              <a:rPr lang="es-CL" sz="3200" dirty="0" err="1"/>
              <a:t>optimal</a:t>
            </a:r>
            <a:r>
              <a:rPr lang="es-CL" sz="3200" dirty="0"/>
              <a:t> </a:t>
            </a:r>
            <a:r>
              <a:rPr lang="es-CL" sz="3200" dirty="0" err="1"/>
              <a:t>change-point</a:t>
            </a:r>
            <a:r>
              <a:rPr lang="es-CL" sz="3200" dirty="0"/>
              <a:t> </a:t>
            </a:r>
            <a:r>
              <a:rPr lang="es-CL" sz="3200" dirty="0" err="1"/>
              <a:t>detection</a:t>
            </a:r>
            <a:r>
              <a:rPr lang="es-CL" sz="3200" dirty="0"/>
              <a:t> </a:t>
            </a:r>
            <a:r>
              <a:rPr lang="es-CL" sz="3200" dirty="0" err="1"/>
              <a:t>algorithm</a:t>
            </a:r>
            <a:r>
              <a:rPr lang="es-CL" sz="3200" dirty="0"/>
              <a:t> (</a:t>
            </a:r>
            <a:r>
              <a:rPr lang="es-CL" sz="3200" dirty="0" err="1"/>
              <a:t>Killick</a:t>
            </a:r>
            <a:r>
              <a:rPr lang="es-CL" sz="3200" dirty="0"/>
              <a:t> et al. 2012, JASA).</a:t>
            </a:r>
            <a:endParaRPr sz="3200" dirty="0"/>
          </a:p>
          <a:p>
            <a:pPr marL="457200" lvl="0" indent="-393700" algn="l" rtl="0">
              <a:lnSpc>
                <a:spcPct val="90000"/>
              </a:lnSpc>
              <a:spcBef>
                <a:spcPts val="0"/>
              </a:spcBef>
              <a:spcAft>
                <a:spcPts val="0"/>
              </a:spcAft>
              <a:buSzPts val="2600"/>
              <a:buChar char="•"/>
            </a:pPr>
            <a:endParaRPr lang="es-CL" sz="3600" dirty="0"/>
          </a:p>
          <a:p>
            <a:pPr lvl="1" indent="-393700">
              <a:spcBef>
                <a:spcPts val="0"/>
              </a:spcBef>
              <a:buSzPts val="2600"/>
            </a:pPr>
            <a:endParaRPr lang="es-CL" sz="3200" dirty="0"/>
          </a:p>
          <a:p>
            <a:pPr marL="457200" lvl="0" indent="-393700" algn="l" rtl="0">
              <a:lnSpc>
                <a:spcPct val="90000"/>
              </a:lnSpc>
              <a:spcBef>
                <a:spcPts val="0"/>
              </a:spcBef>
              <a:spcAft>
                <a:spcPts val="0"/>
              </a:spcAft>
              <a:buSzPts val="2600"/>
              <a:buChar char="•"/>
            </a:pPr>
            <a:endParaRPr lang="es-CL" sz="2600" dirty="0"/>
          </a:p>
        </p:txBody>
      </p:sp>
    </p:spTree>
    <p:extLst>
      <p:ext uri="{BB962C8B-B14F-4D97-AF65-F5344CB8AC3E}">
        <p14:creationId xmlns:p14="http://schemas.microsoft.com/office/powerpoint/2010/main" val="367776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43"/>
          <p:cNvSpPr/>
          <p:nvPr/>
        </p:nvSpPr>
        <p:spPr>
          <a:xfrm>
            <a:off x="9669" y="261876"/>
            <a:ext cx="7196668" cy="743975"/>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180" name="Google Shape;180;p43"/>
          <p:cNvSpPr txBox="1">
            <a:spLocks noGrp="1"/>
          </p:cNvSpPr>
          <p:nvPr>
            <p:ph type="title"/>
          </p:nvPr>
        </p:nvSpPr>
        <p:spPr>
          <a:xfrm>
            <a:off x="60351" y="-5928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dirty="0" err="1">
                <a:solidFill>
                  <a:schemeClr val="lt1"/>
                </a:solidFill>
              </a:rPr>
              <a:t>Quasi</a:t>
            </a:r>
            <a:r>
              <a:rPr lang="es-CL" dirty="0">
                <a:solidFill>
                  <a:schemeClr val="lt1"/>
                </a:solidFill>
              </a:rPr>
              <a:t>-experimental </a:t>
            </a:r>
            <a:r>
              <a:rPr lang="es-CL" dirty="0" err="1">
                <a:solidFill>
                  <a:schemeClr val="lt1"/>
                </a:solidFill>
              </a:rPr>
              <a:t>method</a:t>
            </a:r>
            <a:endParaRPr dirty="0">
              <a:solidFill>
                <a:schemeClr val="lt1"/>
              </a:solidFill>
            </a:endParaRPr>
          </a:p>
        </p:txBody>
      </p:sp>
      <p:pic>
        <p:nvPicPr>
          <p:cNvPr id="181" name="Google Shape;181;p43"/>
          <p:cNvPicPr preferRelativeResize="0"/>
          <p:nvPr/>
        </p:nvPicPr>
        <p:blipFill rotWithShape="1">
          <a:blip r:embed="rId3">
            <a:alphaModFix/>
          </a:blip>
          <a:srcRect/>
          <a:stretch/>
        </p:blipFill>
        <p:spPr>
          <a:xfrm>
            <a:off x="838200" y="1880019"/>
            <a:ext cx="10515601" cy="4511669"/>
          </a:xfrm>
          <a:prstGeom prst="rect">
            <a:avLst/>
          </a:prstGeom>
          <a:noFill/>
          <a:ln>
            <a:noFill/>
          </a:ln>
        </p:spPr>
      </p:pic>
      <p:grpSp>
        <p:nvGrpSpPr>
          <p:cNvPr id="188" name="Google Shape;188;p43"/>
          <p:cNvGrpSpPr/>
          <p:nvPr/>
        </p:nvGrpSpPr>
        <p:grpSpPr>
          <a:xfrm>
            <a:off x="955040" y="2143760"/>
            <a:ext cx="8676283" cy="2437101"/>
            <a:chOff x="955040" y="2143760"/>
            <a:chExt cx="8676283" cy="2437101"/>
          </a:xfrm>
        </p:grpSpPr>
        <p:sp>
          <p:nvSpPr>
            <p:cNvPr id="189" name="Google Shape;189;p43"/>
            <p:cNvSpPr/>
            <p:nvPr/>
          </p:nvSpPr>
          <p:spPr>
            <a:xfrm>
              <a:off x="3226979" y="2434856"/>
              <a:ext cx="1477925" cy="106325"/>
            </a:xfrm>
            <a:prstGeom prst="rect">
              <a:avLst/>
            </a:prstGeom>
            <a:solidFill>
              <a:srgbClr val="D9D9D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CL" sz="1100" b="0" i="0" u="none" strike="noStrike" cap="none">
                  <a:solidFill>
                    <a:schemeClr val="dk1"/>
                  </a:solidFill>
                  <a:latin typeface="Arial"/>
                  <a:ea typeface="Arial"/>
                  <a:cs typeface="Arial"/>
                  <a:sym typeface="Arial"/>
                </a:rPr>
                <a:t>Store A</a:t>
              </a:r>
              <a:endParaRPr sz="1100" b="0" i="0" u="none" strike="noStrike" cap="none">
                <a:solidFill>
                  <a:schemeClr val="dk1"/>
                </a:solidFill>
                <a:latin typeface="Arial"/>
                <a:ea typeface="Arial"/>
                <a:cs typeface="Arial"/>
                <a:sym typeface="Arial"/>
              </a:endParaRPr>
            </a:p>
          </p:txBody>
        </p:sp>
        <p:sp>
          <p:nvSpPr>
            <p:cNvPr id="190" name="Google Shape;190;p43"/>
            <p:cNvSpPr/>
            <p:nvPr/>
          </p:nvSpPr>
          <p:spPr>
            <a:xfrm>
              <a:off x="8153398" y="2434855"/>
              <a:ext cx="1477925" cy="106325"/>
            </a:xfrm>
            <a:prstGeom prst="rect">
              <a:avLst/>
            </a:prstGeom>
            <a:solidFill>
              <a:srgbClr val="D9D9D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CL" sz="1100" b="0" i="0" u="none" strike="noStrike" cap="none">
                  <a:solidFill>
                    <a:schemeClr val="dk1"/>
                  </a:solidFill>
                  <a:latin typeface="Arial"/>
                  <a:ea typeface="Arial"/>
                  <a:cs typeface="Arial"/>
                  <a:sym typeface="Arial"/>
                </a:rPr>
                <a:t>Store B</a:t>
              </a:r>
              <a:endParaRPr/>
            </a:p>
          </p:txBody>
        </p:sp>
        <p:sp>
          <p:nvSpPr>
            <p:cNvPr id="191" name="Google Shape;191;p43"/>
            <p:cNvSpPr/>
            <p:nvPr/>
          </p:nvSpPr>
          <p:spPr>
            <a:xfrm>
              <a:off x="3225207" y="4474536"/>
              <a:ext cx="1477925" cy="106325"/>
            </a:xfrm>
            <a:prstGeom prst="rect">
              <a:avLst/>
            </a:prstGeom>
            <a:solidFill>
              <a:srgbClr val="D9D9D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CL" sz="1100" b="0" i="0" u="none" strike="noStrike" cap="none">
                  <a:solidFill>
                    <a:schemeClr val="dk1"/>
                  </a:solidFill>
                  <a:latin typeface="Arial"/>
                  <a:ea typeface="Arial"/>
                  <a:cs typeface="Arial"/>
                  <a:sym typeface="Arial"/>
                </a:rPr>
                <a:t>Store A</a:t>
              </a:r>
              <a:endParaRPr sz="1100" b="0" i="0" u="none" strike="noStrike" cap="none">
                <a:solidFill>
                  <a:schemeClr val="dk1"/>
                </a:solidFill>
                <a:latin typeface="Arial"/>
                <a:ea typeface="Arial"/>
                <a:cs typeface="Arial"/>
                <a:sym typeface="Arial"/>
              </a:endParaRPr>
            </a:p>
          </p:txBody>
        </p:sp>
        <p:sp>
          <p:nvSpPr>
            <p:cNvPr id="192" name="Google Shape;192;p43"/>
            <p:cNvSpPr/>
            <p:nvPr/>
          </p:nvSpPr>
          <p:spPr>
            <a:xfrm>
              <a:off x="8151626" y="4474535"/>
              <a:ext cx="1477925" cy="106325"/>
            </a:xfrm>
            <a:prstGeom prst="rect">
              <a:avLst/>
            </a:prstGeom>
            <a:solidFill>
              <a:srgbClr val="D9D9D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CL" sz="1100" b="0" i="0" u="none" strike="noStrike" cap="none">
                  <a:solidFill>
                    <a:schemeClr val="dk1"/>
                  </a:solidFill>
                  <a:latin typeface="Arial"/>
                  <a:ea typeface="Arial"/>
                  <a:cs typeface="Arial"/>
                  <a:sym typeface="Arial"/>
                </a:rPr>
                <a:t>Store B</a:t>
              </a:r>
              <a:endParaRPr/>
            </a:p>
          </p:txBody>
        </p:sp>
        <p:sp>
          <p:nvSpPr>
            <p:cNvPr id="193" name="Google Shape;193;p43"/>
            <p:cNvSpPr/>
            <p:nvPr/>
          </p:nvSpPr>
          <p:spPr>
            <a:xfrm>
              <a:off x="955040" y="2143760"/>
              <a:ext cx="1219200" cy="1625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8" name="Rectángulo 17"/>
          <p:cNvSpPr/>
          <p:nvPr/>
        </p:nvSpPr>
        <p:spPr>
          <a:xfrm>
            <a:off x="553126" y="4135852"/>
            <a:ext cx="11049593" cy="2255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p:cNvSpPr txBox="1"/>
          <p:nvPr/>
        </p:nvSpPr>
        <p:spPr>
          <a:xfrm>
            <a:off x="2862470" y="1690688"/>
            <a:ext cx="2173357" cy="307777"/>
          </a:xfrm>
          <a:prstGeom prst="rect">
            <a:avLst/>
          </a:prstGeom>
          <a:noFill/>
        </p:spPr>
        <p:txBody>
          <a:bodyPr wrap="square" rtlCol="0">
            <a:spAutoFit/>
          </a:bodyPr>
          <a:lstStyle/>
          <a:p>
            <a:pPr algn="ctr"/>
            <a:r>
              <a:rPr lang="en-US" dirty="0"/>
              <a:t>TREATMENT</a:t>
            </a:r>
          </a:p>
        </p:txBody>
      </p:sp>
      <p:sp>
        <p:nvSpPr>
          <p:cNvPr id="20" name="CuadroTexto 19"/>
          <p:cNvSpPr txBox="1"/>
          <p:nvPr/>
        </p:nvSpPr>
        <p:spPr>
          <a:xfrm>
            <a:off x="7843961" y="1671569"/>
            <a:ext cx="2173357" cy="307777"/>
          </a:xfrm>
          <a:prstGeom prst="rect">
            <a:avLst/>
          </a:prstGeom>
          <a:noFill/>
        </p:spPr>
        <p:txBody>
          <a:bodyPr wrap="square" rtlCol="0">
            <a:spAutoFit/>
          </a:bodyPr>
          <a:lstStyle/>
          <a:p>
            <a:pPr algn="ctr"/>
            <a:r>
              <a:rPr lang="en-US" dirty="0"/>
              <a:t>CONTROL</a:t>
            </a:r>
          </a:p>
        </p:txBody>
      </p:sp>
      <p:sp>
        <p:nvSpPr>
          <p:cNvPr id="2" name="Rectángulo 1"/>
          <p:cNvSpPr/>
          <p:nvPr/>
        </p:nvSpPr>
        <p:spPr>
          <a:xfrm>
            <a:off x="6258560" y="1232452"/>
            <a:ext cx="5344160" cy="2658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ángulo 3"/>
          <p:cNvSpPr/>
          <p:nvPr/>
        </p:nvSpPr>
        <p:spPr>
          <a:xfrm>
            <a:off x="838199" y="1348218"/>
            <a:ext cx="6679817" cy="2881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406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P spid="20" grpId="0"/>
      <p:bldP spid="2"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3"/>
          <p:cNvSpPr/>
          <p:nvPr/>
        </p:nvSpPr>
        <p:spPr>
          <a:xfrm>
            <a:off x="0" y="702150"/>
            <a:ext cx="842640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252" name="Google Shape;252;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dirty="0" err="1">
                <a:solidFill>
                  <a:schemeClr val="lt1"/>
                </a:solidFill>
              </a:rPr>
              <a:t>Identification</a:t>
            </a:r>
            <a:r>
              <a:rPr lang="es-CL" dirty="0">
                <a:solidFill>
                  <a:schemeClr val="lt1"/>
                </a:solidFill>
              </a:rPr>
              <a:t> and </a:t>
            </a:r>
            <a:r>
              <a:rPr lang="es-CL" dirty="0" err="1">
                <a:solidFill>
                  <a:schemeClr val="lt1"/>
                </a:solidFill>
              </a:rPr>
              <a:t>controls</a:t>
            </a:r>
            <a:r>
              <a:rPr lang="es-CL" dirty="0">
                <a:solidFill>
                  <a:schemeClr val="lt1"/>
                </a:solidFill>
              </a:rPr>
              <a:t>:</a:t>
            </a:r>
            <a:endParaRPr dirty="0">
              <a:solidFill>
                <a:schemeClr val="lt1"/>
              </a:solidFill>
            </a:endParaRPr>
          </a:p>
        </p:txBody>
      </p:sp>
      <p:sp>
        <p:nvSpPr>
          <p:cNvPr id="253" name="Google Shape;253;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93700" algn="l" rtl="0">
              <a:lnSpc>
                <a:spcPct val="90000"/>
              </a:lnSpc>
              <a:spcBef>
                <a:spcPts val="0"/>
              </a:spcBef>
              <a:spcAft>
                <a:spcPts val="0"/>
              </a:spcAft>
              <a:buSzPts val="2600"/>
              <a:buChar char="•"/>
            </a:pPr>
            <a:r>
              <a:rPr lang="en-US" sz="3600" dirty="0"/>
              <a:t>Change in sales could be due to:</a:t>
            </a:r>
            <a:endParaRPr lang="en-US" sz="3200" dirty="0"/>
          </a:p>
          <a:p>
            <a:pPr lvl="1" indent="-393700">
              <a:spcBef>
                <a:spcPts val="0"/>
              </a:spcBef>
              <a:buSzPts val="2600"/>
            </a:pPr>
            <a:endParaRPr lang="en-US" sz="2800" dirty="0"/>
          </a:p>
          <a:p>
            <a:pPr lvl="1" indent="-393700">
              <a:spcBef>
                <a:spcPts val="0"/>
              </a:spcBef>
              <a:buSzPts val="2600"/>
            </a:pPr>
            <a:r>
              <a:rPr lang="en-US" sz="2800" b="1" dirty="0">
                <a:solidFill>
                  <a:srgbClr val="0070C0"/>
                </a:solidFill>
              </a:rPr>
              <a:t>Seasonality</a:t>
            </a:r>
            <a:r>
              <a:rPr lang="en-US" sz="2800" dirty="0"/>
              <a:t> -&gt; day of the week and week fixed effects</a:t>
            </a:r>
          </a:p>
          <a:p>
            <a:pPr lvl="1" indent="-393700">
              <a:spcBef>
                <a:spcPts val="0"/>
              </a:spcBef>
              <a:buSzPts val="2600"/>
            </a:pPr>
            <a:r>
              <a:rPr lang="en-US" sz="2800" b="1" dirty="0">
                <a:solidFill>
                  <a:srgbClr val="0070C0"/>
                </a:solidFill>
              </a:rPr>
              <a:t>Price changes </a:t>
            </a:r>
            <a:r>
              <a:rPr lang="en-US" sz="2800" dirty="0"/>
              <a:t>-&gt; ruled out</a:t>
            </a:r>
          </a:p>
          <a:p>
            <a:pPr lvl="1" indent="-393700">
              <a:spcBef>
                <a:spcPts val="0"/>
              </a:spcBef>
              <a:buSzPts val="2600"/>
            </a:pPr>
            <a:r>
              <a:rPr lang="en-US" sz="2800" b="1" dirty="0">
                <a:solidFill>
                  <a:srgbClr val="0070C0"/>
                </a:solidFill>
              </a:rPr>
              <a:t>Different demand levels for each item across stores</a:t>
            </a:r>
            <a:r>
              <a:rPr lang="en-US" sz="2800" dirty="0"/>
              <a:t> -&gt; add store-item fixed effects</a:t>
            </a:r>
          </a:p>
          <a:p>
            <a:pPr lvl="1" indent="-393700">
              <a:spcBef>
                <a:spcPts val="0"/>
              </a:spcBef>
              <a:buSzPts val="2600"/>
            </a:pPr>
            <a:r>
              <a:rPr lang="en-US" sz="2800" b="1" dirty="0">
                <a:solidFill>
                  <a:srgbClr val="0070C0"/>
                </a:solidFill>
              </a:rPr>
              <a:t>Inventory changes </a:t>
            </a:r>
            <a:r>
              <a:rPr lang="en-US" sz="2800" dirty="0"/>
              <a:t>-&gt; exclude observations with stockouts</a:t>
            </a:r>
          </a:p>
          <a:p>
            <a:pPr lvl="1" indent="-393700">
              <a:spcBef>
                <a:spcPts val="0"/>
              </a:spcBef>
              <a:buSzPts val="2600"/>
            </a:pPr>
            <a:r>
              <a:rPr lang="en-US" sz="2800" b="1" dirty="0">
                <a:solidFill>
                  <a:srgbClr val="0070C0"/>
                </a:solidFill>
              </a:rPr>
              <a:t>Marketing campaigns </a:t>
            </a:r>
            <a:r>
              <a:rPr lang="en-US" sz="2800" dirty="0"/>
              <a:t>-&gt; control store helps with national campaigns, also relatively short windows of time before and after the position change</a:t>
            </a:r>
          </a:p>
          <a:p>
            <a:pPr lvl="1" indent="-393700">
              <a:spcBef>
                <a:spcPts val="0"/>
              </a:spcBef>
              <a:buSzPts val="2600"/>
            </a:pPr>
            <a:endParaRPr lang="en-US" sz="2800" dirty="0"/>
          </a:p>
          <a:p>
            <a:pPr marL="63500" lvl="0" indent="0" algn="l" rtl="0">
              <a:lnSpc>
                <a:spcPct val="90000"/>
              </a:lnSpc>
              <a:spcBef>
                <a:spcPts val="0"/>
              </a:spcBef>
              <a:spcAft>
                <a:spcPts val="0"/>
              </a:spcAft>
              <a:buSzPts val="2600"/>
              <a:buNone/>
            </a:pPr>
            <a:endParaRPr lang="es-CL" sz="2600" dirty="0"/>
          </a:p>
        </p:txBody>
      </p:sp>
    </p:spTree>
    <p:extLst>
      <p:ext uri="{BB962C8B-B14F-4D97-AF65-F5344CB8AC3E}">
        <p14:creationId xmlns:p14="http://schemas.microsoft.com/office/powerpoint/2010/main" val="3297664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9"/>
          <p:cNvSpPr/>
          <p:nvPr/>
        </p:nvSpPr>
        <p:spPr>
          <a:xfrm>
            <a:off x="0" y="702150"/>
            <a:ext cx="842640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288" name="Google Shape;288;p4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a:solidFill>
                  <a:schemeClr val="lt1"/>
                </a:solidFill>
              </a:rPr>
              <a:t>Quasi-experimental analysis</a:t>
            </a:r>
            <a:endParaRPr>
              <a:solidFill>
                <a:schemeClr val="lt1"/>
              </a:solidFill>
            </a:endParaRPr>
          </a:p>
        </p:txBody>
      </p:sp>
      <p:pic>
        <p:nvPicPr>
          <p:cNvPr id="3" name="Imagen 2">
            <a:extLst>
              <a:ext uri="{FF2B5EF4-FFF2-40B4-BE49-F238E27FC236}">
                <a16:creationId xmlns:a16="http://schemas.microsoft.com/office/drawing/2014/main" id="{42483AC8-036C-9A0E-AB7D-49144631C29E}"/>
              </a:ext>
            </a:extLst>
          </p:cNvPr>
          <p:cNvPicPr>
            <a:picLocks noChangeAspect="1"/>
          </p:cNvPicPr>
          <p:nvPr/>
        </p:nvPicPr>
        <p:blipFill>
          <a:blip r:embed="rId3"/>
          <a:stretch>
            <a:fillRect/>
          </a:stretch>
        </p:blipFill>
        <p:spPr>
          <a:xfrm>
            <a:off x="666750" y="1781175"/>
            <a:ext cx="10858500" cy="3295650"/>
          </a:xfrm>
          <a:prstGeom prst="rect">
            <a:avLst/>
          </a:prstGeom>
        </p:spPr>
      </p:pic>
      <p:sp>
        <p:nvSpPr>
          <p:cNvPr id="6" name="CuadroTexto 5">
            <a:extLst>
              <a:ext uri="{FF2B5EF4-FFF2-40B4-BE49-F238E27FC236}">
                <a16:creationId xmlns:a16="http://schemas.microsoft.com/office/drawing/2014/main" id="{F098A078-C528-56A5-E0FF-96FA597135CE}"/>
              </a:ext>
            </a:extLst>
          </p:cNvPr>
          <p:cNvSpPr txBox="1"/>
          <p:nvPr/>
        </p:nvSpPr>
        <p:spPr>
          <a:xfrm>
            <a:off x="838200" y="5059406"/>
            <a:ext cx="10031067" cy="1433469"/>
          </a:xfrm>
          <a:prstGeom prst="rect">
            <a:avLst/>
          </a:prstGeom>
          <a:noFill/>
        </p:spPr>
        <p:txBody>
          <a:bodyPr wrap="square">
            <a:spAutoFit/>
          </a:bodyPr>
          <a:lstStyle/>
          <a:p>
            <a:pPr marR="0" lvl="0" algn="just" defTabSz="914400" rtl="0" eaLnBrk="1" fontAlgn="auto" latinLnBrk="0" hangingPunct="1">
              <a:lnSpc>
                <a:spcPct val="115000"/>
              </a:lnSpc>
              <a:spcBef>
                <a:spcPts val="0"/>
              </a:spcBef>
              <a:spcAft>
                <a:spcPts val="0"/>
              </a:spcAft>
              <a:buClr>
                <a:srgbClr val="000000"/>
              </a:buClr>
              <a:buSzPts val="2600"/>
              <a:tabLst/>
              <a:defRPr/>
            </a:pPr>
            <a:r>
              <a:rPr kumimoji="0" lang="en-US" sz="2600" b="0" i="0" u="none" strike="noStrike" kern="0" cap="none" spc="0" normalizeH="0" baseline="0" noProof="0" dirty="0">
                <a:ln>
                  <a:noFill/>
                </a:ln>
                <a:solidFill>
                  <a:srgbClr val="000000"/>
                </a:solidFill>
                <a:effectLst/>
                <a:uLnTx/>
                <a:uFillTx/>
                <a:latin typeface="Cambria"/>
                <a:ea typeface="Cambria"/>
                <a:sym typeface="Cambria"/>
              </a:rPr>
              <a:t>If we relied </a:t>
            </a:r>
            <a:r>
              <a:rPr kumimoji="0" lang="en-US" sz="2600" b="1" i="0" u="none" strike="noStrike" kern="0" cap="none" spc="0" normalizeH="0" baseline="0" noProof="0" dirty="0">
                <a:ln>
                  <a:noFill/>
                </a:ln>
                <a:solidFill>
                  <a:srgbClr val="0070C0"/>
                </a:solidFill>
                <a:effectLst/>
                <a:uLnTx/>
                <a:uFillTx/>
                <a:latin typeface="Cambria"/>
                <a:ea typeface="Cambria"/>
                <a:sym typeface="Cambria"/>
              </a:rPr>
              <a:t>instead</a:t>
            </a:r>
            <a:r>
              <a:rPr kumimoji="0" lang="en-US" sz="2600" b="0" i="0" u="none" strike="noStrike" kern="0" cap="none" spc="0" normalizeH="0" baseline="0" noProof="0" dirty="0">
                <a:ln>
                  <a:noFill/>
                </a:ln>
                <a:solidFill>
                  <a:srgbClr val="000000"/>
                </a:solidFill>
                <a:effectLst/>
                <a:uLnTx/>
                <a:uFillTx/>
                <a:latin typeface="Cambria"/>
                <a:ea typeface="Cambria"/>
                <a:sym typeface="Cambria"/>
              </a:rPr>
              <a:t> on field experiments, to obtain the </a:t>
            </a:r>
            <a:r>
              <a:rPr kumimoji="0" lang="en-US" sz="2600" b="1" i="0" u="none" strike="noStrike" kern="0" cap="none" spc="0" normalizeH="0" baseline="0" noProof="0" dirty="0">
                <a:ln>
                  <a:noFill/>
                </a:ln>
                <a:solidFill>
                  <a:srgbClr val="0070C0"/>
                </a:solidFill>
                <a:effectLst/>
                <a:uLnTx/>
                <a:uFillTx/>
                <a:latin typeface="Cambria"/>
                <a:ea typeface="Cambria"/>
                <a:sym typeface="Cambria"/>
              </a:rPr>
              <a:t>same scope </a:t>
            </a:r>
            <a:r>
              <a:rPr kumimoji="0" lang="en-US" sz="2600" b="0" i="0" u="none" strike="noStrike" kern="0" cap="none" spc="0" normalizeH="0" baseline="0" noProof="0" dirty="0">
                <a:ln>
                  <a:noFill/>
                </a:ln>
                <a:solidFill>
                  <a:srgbClr val="000000"/>
                </a:solidFill>
                <a:effectLst/>
                <a:uLnTx/>
                <a:uFillTx/>
                <a:latin typeface="Cambria"/>
                <a:ea typeface="Cambria"/>
                <a:sym typeface="Cambria"/>
              </a:rPr>
              <a:t>of analysis, one would need to convince a retailer to implement</a:t>
            </a:r>
            <a:r>
              <a:rPr kumimoji="0" lang="en-US" sz="2600" b="0" i="0" u="none" strike="noStrike" kern="0" cap="none" spc="0" normalizeH="0" baseline="0" noProof="0" dirty="0">
                <a:ln>
                  <a:noFill/>
                </a:ln>
                <a:solidFill>
                  <a:srgbClr val="0070C0"/>
                </a:solidFill>
                <a:effectLst/>
                <a:uLnTx/>
                <a:uFillTx/>
                <a:latin typeface="Cambria"/>
                <a:ea typeface="Cambria"/>
                <a:sym typeface="Cambria"/>
              </a:rPr>
              <a:t> </a:t>
            </a:r>
            <a:r>
              <a:rPr kumimoji="0" lang="en-US" sz="2600" b="1" i="0" u="none" strike="noStrike" kern="0" cap="none" spc="0" normalizeH="0" baseline="0" noProof="0" dirty="0">
                <a:ln>
                  <a:noFill/>
                </a:ln>
                <a:solidFill>
                  <a:srgbClr val="0070C0"/>
                </a:solidFill>
                <a:effectLst/>
                <a:uLnTx/>
                <a:uFillTx/>
                <a:latin typeface="Cambria"/>
                <a:ea typeface="Cambria"/>
                <a:sym typeface="Cambria"/>
              </a:rPr>
              <a:t>446</a:t>
            </a:r>
            <a:r>
              <a:rPr kumimoji="0" lang="en-US" sz="2600" b="0" i="0" u="none" strike="noStrike" kern="0" cap="none" spc="0" normalizeH="0" baseline="0" noProof="0" dirty="0">
                <a:ln>
                  <a:noFill/>
                </a:ln>
                <a:solidFill>
                  <a:srgbClr val="0070C0"/>
                </a:solidFill>
                <a:effectLst/>
                <a:uLnTx/>
                <a:uFillTx/>
                <a:latin typeface="Cambria"/>
                <a:ea typeface="Cambria"/>
                <a:sym typeface="Cambria"/>
              </a:rPr>
              <a:t> </a:t>
            </a:r>
            <a:r>
              <a:rPr kumimoji="0" lang="en-US" sz="2600" b="0" i="0" u="none" strike="noStrike" kern="0" cap="none" spc="0" normalizeH="0" baseline="0" noProof="0" dirty="0">
                <a:ln>
                  <a:noFill/>
                </a:ln>
                <a:solidFill>
                  <a:srgbClr val="000000"/>
                </a:solidFill>
                <a:effectLst/>
                <a:uLnTx/>
                <a:uFillTx/>
                <a:latin typeface="Cambria"/>
                <a:ea typeface="Cambria"/>
                <a:sym typeface="Cambria"/>
              </a:rPr>
              <a:t>experimental manipulations.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5">
          <a:extLst>
            <a:ext uri="{FF2B5EF4-FFF2-40B4-BE49-F238E27FC236}">
              <a16:creationId xmlns:a16="http://schemas.microsoft.com/office/drawing/2014/main" id="{42545CC7-8D2D-31AE-214A-EBCE2BF49497}"/>
            </a:ext>
          </a:extLst>
        </p:cNvPr>
        <p:cNvGrpSpPr/>
        <p:nvPr/>
      </p:nvGrpSpPr>
      <p:grpSpPr>
        <a:xfrm>
          <a:off x="0" y="0"/>
          <a:ext cx="0" cy="0"/>
          <a:chOff x="0" y="0"/>
          <a:chExt cx="0" cy="0"/>
        </a:xfrm>
      </p:grpSpPr>
      <p:sp>
        <p:nvSpPr>
          <p:cNvPr id="286" name="Google Shape;286;p49">
            <a:extLst>
              <a:ext uri="{FF2B5EF4-FFF2-40B4-BE49-F238E27FC236}">
                <a16:creationId xmlns:a16="http://schemas.microsoft.com/office/drawing/2014/main" id="{EB75D240-91ED-0F46-ABFA-A91B23F95FAB}"/>
              </a:ext>
            </a:extLst>
          </p:cNvPr>
          <p:cNvSpPr/>
          <p:nvPr/>
        </p:nvSpPr>
        <p:spPr>
          <a:xfrm>
            <a:off x="0" y="59596"/>
            <a:ext cx="842640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288" name="Google Shape;288;p49">
            <a:extLst>
              <a:ext uri="{FF2B5EF4-FFF2-40B4-BE49-F238E27FC236}">
                <a16:creationId xmlns:a16="http://schemas.microsoft.com/office/drawing/2014/main" id="{D5334FA1-3D5F-F960-3363-8D71A2A971BC}"/>
              </a:ext>
            </a:extLst>
          </p:cNvPr>
          <p:cNvSpPr txBox="1">
            <a:spLocks noGrp="1"/>
          </p:cNvSpPr>
          <p:nvPr>
            <p:ph type="title"/>
          </p:nvPr>
        </p:nvSpPr>
        <p:spPr>
          <a:xfrm>
            <a:off x="838200" y="-28978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a:solidFill>
                  <a:schemeClr val="lt1"/>
                </a:solidFill>
              </a:rPr>
              <a:t>Quasi-experimental analysis</a:t>
            </a:r>
            <a:endParaRPr>
              <a:solidFill>
                <a:schemeClr val="lt1"/>
              </a:solidFill>
            </a:endParaRPr>
          </a:p>
        </p:txBody>
      </p:sp>
      <p:pic>
        <p:nvPicPr>
          <p:cNvPr id="5" name="Imagen 4">
            <a:extLst>
              <a:ext uri="{FF2B5EF4-FFF2-40B4-BE49-F238E27FC236}">
                <a16:creationId xmlns:a16="http://schemas.microsoft.com/office/drawing/2014/main" id="{21D87AD5-B6D0-3650-9B8F-31F29B778227}"/>
              </a:ext>
            </a:extLst>
          </p:cNvPr>
          <p:cNvPicPr>
            <a:picLocks noChangeAspect="1"/>
          </p:cNvPicPr>
          <p:nvPr/>
        </p:nvPicPr>
        <p:blipFill>
          <a:blip r:embed="rId3"/>
          <a:stretch>
            <a:fillRect/>
          </a:stretch>
        </p:blipFill>
        <p:spPr>
          <a:xfrm>
            <a:off x="0" y="1583850"/>
            <a:ext cx="12192000" cy="3690299"/>
          </a:xfrm>
          <a:prstGeom prst="rect">
            <a:avLst/>
          </a:prstGeom>
        </p:spPr>
      </p:pic>
    </p:spTree>
    <p:extLst>
      <p:ext uri="{BB962C8B-B14F-4D97-AF65-F5344CB8AC3E}">
        <p14:creationId xmlns:p14="http://schemas.microsoft.com/office/powerpoint/2010/main" val="1053705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64C5B-0F25-5F84-D657-C6266BB03CB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A2EC08E-5A06-CDFC-82A5-A0889B1DB9E6}"/>
              </a:ext>
            </a:extLst>
          </p:cNvPr>
          <p:cNvSpPr>
            <a:spLocks noGrp="1"/>
          </p:cNvSpPr>
          <p:nvPr>
            <p:ph type="title"/>
          </p:nvPr>
        </p:nvSpPr>
        <p:spPr>
          <a:xfrm>
            <a:off x="520148" y="131192"/>
            <a:ext cx="11353800" cy="549274"/>
          </a:xfrm>
        </p:spPr>
        <p:txBody>
          <a:bodyPr>
            <a:normAutofit fontScale="90000"/>
          </a:bodyPr>
          <a:lstStyle/>
          <a:p>
            <a:pPr algn="ctr"/>
            <a:r>
              <a:rPr lang="en-US" dirty="0"/>
              <a:t>Parallel trends analysis</a:t>
            </a:r>
          </a:p>
        </p:txBody>
      </p:sp>
      <p:pic>
        <p:nvPicPr>
          <p:cNvPr id="4" name="Imagen 3">
            <a:extLst>
              <a:ext uri="{FF2B5EF4-FFF2-40B4-BE49-F238E27FC236}">
                <a16:creationId xmlns:a16="http://schemas.microsoft.com/office/drawing/2014/main" id="{56872A25-B407-0B35-7460-56AB8E23D9C4}"/>
              </a:ext>
            </a:extLst>
          </p:cNvPr>
          <p:cNvPicPr>
            <a:picLocks noChangeAspect="1"/>
          </p:cNvPicPr>
          <p:nvPr/>
        </p:nvPicPr>
        <p:blipFill>
          <a:blip r:embed="rId2"/>
          <a:stretch>
            <a:fillRect/>
          </a:stretch>
        </p:blipFill>
        <p:spPr>
          <a:xfrm>
            <a:off x="520148" y="861423"/>
            <a:ext cx="11210298" cy="5643880"/>
          </a:xfrm>
          <a:prstGeom prst="rect">
            <a:avLst/>
          </a:prstGeom>
        </p:spPr>
      </p:pic>
    </p:spTree>
    <p:extLst>
      <p:ext uri="{BB962C8B-B14F-4D97-AF65-F5344CB8AC3E}">
        <p14:creationId xmlns:p14="http://schemas.microsoft.com/office/powerpoint/2010/main" val="960197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965B6-4A51-1B56-01CC-E103A7092BA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F47D716-79F4-DB17-6AD2-3FA6A40F481B}"/>
              </a:ext>
            </a:extLst>
          </p:cNvPr>
          <p:cNvSpPr>
            <a:spLocks noGrp="1"/>
          </p:cNvSpPr>
          <p:nvPr>
            <p:ph type="title"/>
          </p:nvPr>
        </p:nvSpPr>
        <p:spPr>
          <a:xfrm>
            <a:off x="520148" y="131192"/>
            <a:ext cx="11353800" cy="549274"/>
          </a:xfrm>
        </p:spPr>
        <p:txBody>
          <a:bodyPr>
            <a:normAutofit fontScale="90000"/>
          </a:bodyPr>
          <a:lstStyle/>
          <a:p>
            <a:pPr algn="ctr"/>
            <a:r>
              <a:rPr lang="en-US" dirty="0"/>
              <a:t>Parallel trends analysis</a:t>
            </a:r>
          </a:p>
        </p:txBody>
      </p:sp>
      <p:pic>
        <p:nvPicPr>
          <p:cNvPr id="13" name="Imagen 12">
            <a:extLst>
              <a:ext uri="{FF2B5EF4-FFF2-40B4-BE49-F238E27FC236}">
                <a16:creationId xmlns:a16="http://schemas.microsoft.com/office/drawing/2014/main" id="{0DECA008-561B-ADD4-BEF7-CABDD6615FD1}"/>
              </a:ext>
            </a:extLst>
          </p:cNvPr>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2346393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4"/>
          <p:cNvSpPr/>
          <p:nvPr/>
        </p:nvSpPr>
        <p:spPr>
          <a:xfrm>
            <a:off x="0" y="702141"/>
            <a:ext cx="605940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97" name="Google Shape;97;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dirty="0" err="1">
                <a:solidFill>
                  <a:schemeClr val="lt1"/>
                </a:solidFill>
              </a:rPr>
              <a:t>Literature</a:t>
            </a:r>
            <a:endParaRPr dirty="0"/>
          </a:p>
        </p:txBody>
      </p:sp>
      <p:sp>
        <p:nvSpPr>
          <p:cNvPr id="98" name="Google Shape;98;p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just" rtl="0">
              <a:lnSpc>
                <a:spcPct val="115000"/>
              </a:lnSpc>
              <a:spcBef>
                <a:spcPts val="0"/>
              </a:spcBef>
              <a:spcAft>
                <a:spcPts val="0"/>
              </a:spcAft>
              <a:buSzPts val="2600"/>
              <a:buFont typeface="Calibri"/>
              <a:buChar char="•"/>
            </a:pPr>
            <a:r>
              <a:rPr lang="es-CL" b="1" dirty="0" err="1"/>
              <a:t>Existing</a:t>
            </a:r>
            <a:r>
              <a:rPr lang="es-CL" b="1" dirty="0"/>
              <a:t> </a:t>
            </a:r>
            <a:r>
              <a:rPr lang="es-CL" b="1" dirty="0" err="1"/>
              <a:t>research</a:t>
            </a:r>
            <a:r>
              <a:rPr lang="es-CL" b="1" dirty="0"/>
              <a:t>:</a:t>
            </a:r>
          </a:p>
          <a:p>
            <a:pPr marL="685800" lvl="1" indent="-228600" algn="just">
              <a:lnSpc>
                <a:spcPct val="115000"/>
              </a:lnSpc>
              <a:spcBef>
                <a:spcPts val="0"/>
              </a:spcBef>
              <a:buSzPts val="2600"/>
              <a:buFont typeface="Calibri"/>
              <a:buChar char="•"/>
            </a:pPr>
            <a:r>
              <a:rPr lang="es-CL" b="1" dirty="0" err="1"/>
              <a:t>Observational</a:t>
            </a:r>
            <a:r>
              <a:rPr lang="es-CL" b="1" dirty="0"/>
              <a:t> </a:t>
            </a:r>
            <a:r>
              <a:rPr lang="es-CL" b="1" dirty="0" err="1"/>
              <a:t>studies</a:t>
            </a:r>
            <a:r>
              <a:rPr lang="es-CL" b="1" dirty="0"/>
              <a:t> </a:t>
            </a:r>
            <a:r>
              <a:rPr lang="en-US" dirty="0"/>
              <a:t>(e.g., Frank and Massy 1970; Xu et al. 2025)</a:t>
            </a:r>
          </a:p>
          <a:p>
            <a:pPr marL="457200" lvl="1" indent="0" algn="just">
              <a:lnSpc>
                <a:spcPct val="115000"/>
              </a:lnSpc>
              <a:spcBef>
                <a:spcPts val="0"/>
              </a:spcBef>
              <a:buSzPts val="2600"/>
              <a:buNone/>
            </a:pPr>
            <a:r>
              <a:rPr lang="en-US" dirty="0"/>
              <a:t>	 =&gt; causal inference limitations</a:t>
            </a:r>
            <a:endParaRPr lang="es-CL" dirty="0"/>
          </a:p>
          <a:p>
            <a:pPr marL="685800" lvl="1" indent="-228600" algn="just">
              <a:lnSpc>
                <a:spcPct val="115000"/>
              </a:lnSpc>
              <a:spcBef>
                <a:spcPts val="0"/>
              </a:spcBef>
              <a:buSzPts val="2600"/>
              <a:buFont typeface="Calibri"/>
              <a:buChar char="•"/>
            </a:pPr>
            <a:endParaRPr lang="es-CL" b="1" dirty="0"/>
          </a:p>
          <a:p>
            <a:pPr marL="685800" lvl="1" indent="-228600" algn="just">
              <a:lnSpc>
                <a:spcPct val="115000"/>
              </a:lnSpc>
              <a:spcBef>
                <a:spcPts val="0"/>
              </a:spcBef>
              <a:buSzPts val="2600"/>
              <a:buFont typeface="Calibri"/>
              <a:buChar char="•"/>
            </a:pPr>
            <a:r>
              <a:rPr lang="es-CL" b="1" dirty="0"/>
              <a:t>Field </a:t>
            </a:r>
            <a:r>
              <a:rPr lang="es-CL" b="1" dirty="0" err="1"/>
              <a:t>experiments</a:t>
            </a:r>
            <a:r>
              <a:rPr lang="es-CL" b="1" dirty="0"/>
              <a:t> </a:t>
            </a:r>
            <a:r>
              <a:rPr lang="es-CL" dirty="0"/>
              <a:t>(</a:t>
            </a:r>
            <a:r>
              <a:rPr lang="es-CL" dirty="0" err="1"/>
              <a:t>e.g</a:t>
            </a:r>
            <a:r>
              <a:rPr lang="es-CL" dirty="0"/>
              <a:t>., </a:t>
            </a:r>
            <a:r>
              <a:rPr lang="es-CL" dirty="0" err="1"/>
              <a:t>Curhan</a:t>
            </a:r>
            <a:r>
              <a:rPr lang="es-CL" dirty="0"/>
              <a:t> 1972; </a:t>
            </a:r>
            <a:r>
              <a:rPr lang="es-CL" dirty="0" err="1"/>
              <a:t>Dreze</a:t>
            </a:r>
            <a:r>
              <a:rPr lang="es-CL" dirty="0"/>
              <a:t> et al. 1994; Cisternas 2023) </a:t>
            </a:r>
          </a:p>
          <a:p>
            <a:pPr marL="457200" lvl="1" indent="0" algn="just">
              <a:lnSpc>
                <a:spcPct val="115000"/>
              </a:lnSpc>
              <a:spcBef>
                <a:spcPts val="0"/>
              </a:spcBef>
              <a:buSzPts val="2600"/>
              <a:buNone/>
            </a:pPr>
            <a:r>
              <a:rPr lang="es-CL" dirty="0"/>
              <a:t>	=&gt; </a:t>
            </a:r>
            <a:r>
              <a:rPr lang="es-CL" dirty="0" err="1"/>
              <a:t>require</a:t>
            </a:r>
            <a:r>
              <a:rPr lang="es-CL" dirty="0"/>
              <a:t> </a:t>
            </a:r>
            <a:r>
              <a:rPr lang="es-CL" dirty="0" err="1"/>
              <a:t>retailer</a:t>
            </a:r>
            <a:r>
              <a:rPr lang="es-CL" dirty="0"/>
              <a:t> </a:t>
            </a:r>
            <a:r>
              <a:rPr lang="es-CL" dirty="0" err="1"/>
              <a:t>willingness</a:t>
            </a:r>
            <a:r>
              <a:rPr lang="es-CL" dirty="0"/>
              <a:t> </a:t>
            </a:r>
            <a:r>
              <a:rPr lang="es-CL" dirty="0" err="1"/>
              <a:t>to</a:t>
            </a:r>
            <a:r>
              <a:rPr lang="es-CL" dirty="0"/>
              <a:t> </a:t>
            </a:r>
            <a:r>
              <a:rPr lang="es-CL" dirty="0" err="1"/>
              <a:t>make</a:t>
            </a:r>
            <a:r>
              <a:rPr lang="es-CL" dirty="0"/>
              <a:t> </a:t>
            </a:r>
            <a:r>
              <a:rPr lang="es-CL" dirty="0" err="1"/>
              <a:t>multiple</a:t>
            </a:r>
            <a:r>
              <a:rPr lang="es-CL" dirty="0"/>
              <a:t> </a:t>
            </a:r>
            <a:r>
              <a:rPr lang="es-CL" dirty="0" err="1"/>
              <a:t>changes</a:t>
            </a:r>
            <a:r>
              <a:rPr lang="es-CL" dirty="0"/>
              <a:t> </a:t>
            </a:r>
            <a:r>
              <a:rPr lang="es-CL" dirty="0" err="1"/>
              <a:t>to</a:t>
            </a:r>
            <a:r>
              <a:rPr lang="es-CL" dirty="0"/>
              <a:t> </a:t>
            </a:r>
            <a:r>
              <a:rPr lang="es-CL" dirty="0" err="1"/>
              <a:t>planograms</a:t>
            </a:r>
            <a:r>
              <a:rPr lang="es-CL" dirty="0"/>
              <a:t> </a:t>
            </a:r>
          </a:p>
          <a:p>
            <a:pPr marL="457200" lvl="1" indent="0" algn="just">
              <a:lnSpc>
                <a:spcPct val="115000"/>
              </a:lnSpc>
              <a:spcBef>
                <a:spcPts val="0"/>
              </a:spcBef>
              <a:buSzPts val="2600"/>
              <a:buNone/>
            </a:pPr>
            <a:r>
              <a:rPr lang="es-CL" dirty="0"/>
              <a:t>              </a:t>
            </a:r>
            <a:r>
              <a:rPr lang="es-CL" dirty="0" err="1"/>
              <a:t>for</a:t>
            </a:r>
            <a:r>
              <a:rPr lang="es-CL" dirty="0"/>
              <a:t> </a:t>
            </a:r>
            <a:r>
              <a:rPr lang="es-CL" dirty="0" err="1"/>
              <a:t>sufficiently</a:t>
            </a:r>
            <a:r>
              <a:rPr lang="es-CL" dirty="0"/>
              <a:t> </a:t>
            </a:r>
            <a:r>
              <a:rPr lang="es-CL" dirty="0" err="1"/>
              <a:t>long</a:t>
            </a:r>
            <a:r>
              <a:rPr lang="es-CL" dirty="0"/>
              <a:t> </a:t>
            </a:r>
            <a:r>
              <a:rPr lang="es-CL" dirty="0" err="1"/>
              <a:t>periods</a:t>
            </a:r>
            <a:r>
              <a:rPr lang="es-CL" dirty="0"/>
              <a:t>; </a:t>
            </a:r>
            <a:r>
              <a:rPr lang="es-CL" dirty="0" err="1"/>
              <a:t>require</a:t>
            </a:r>
            <a:r>
              <a:rPr lang="es-CL" dirty="0"/>
              <a:t> </a:t>
            </a:r>
            <a:r>
              <a:rPr lang="es-CL" dirty="0" err="1"/>
              <a:t>planogram</a:t>
            </a:r>
            <a:r>
              <a:rPr lang="es-CL" dirty="0"/>
              <a:t> </a:t>
            </a:r>
            <a:r>
              <a:rPr lang="es-CL" dirty="0" err="1"/>
              <a:t>compliance</a:t>
            </a:r>
            <a:endParaRPr lang="es-CL" dirty="0"/>
          </a:p>
          <a:p>
            <a:pPr marL="685800" lvl="1" indent="-228600" algn="just">
              <a:lnSpc>
                <a:spcPct val="115000"/>
              </a:lnSpc>
              <a:spcBef>
                <a:spcPts val="0"/>
              </a:spcBef>
              <a:buSzPts val="2600"/>
              <a:buFont typeface="Calibri"/>
              <a:buChar char="•"/>
            </a:pPr>
            <a:endParaRPr lang="es-CL" b="1" dirty="0"/>
          </a:p>
          <a:p>
            <a:pPr marL="685800" lvl="1" indent="-228600" algn="just">
              <a:lnSpc>
                <a:spcPct val="115000"/>
              </a:lnSpc>
              <a:spcBef>
                <a:spcPts val="0"/>
              </a:spcBef>
              <a:buSzPts val="2600"/>
              <a:buFont typeface="Calibri"/>
              <a:buChar char="•"/>
            </a:pPr>
            <a:r>
              <a:rPr lang="es-CL" b="1" dirty="0" err="1"/>
              <a:t>Laboratory</a:t>
            </a:r>
            <a:r>
              <a:rPr lang="es-CL" b="1" dirty="0"/>
              <a:t> </a:t>
            </a:r>
            <a:r>
              <a:rPr lang="es-CL" b="1" dirty="0" err="1"/>
              <a:t>experiments</a:t>
            </a:r>
            <a:r>
              <a:rPr lang="es-CL" b="1" dirty="0"/>
              <a:t> </a:t>
            </a:r>
            <a:r>
              <a:rPr lang="es-CL" dirty="0"/>
              <a:t>(</a:t>
            </a:r>
            <a:r>
              <a:rPr lang="es-CL" dirty="0" err="1"/>
              <a:t>Chandon</a:t>
            </a:r>
            <a:r>
              <a:rPr lang="es-CL" dirty="0"/>
              <a:t> et al. 2009) </a:t>
            </a:r>
          </a:p>
          <a:p>
            <a:pPr marL="914400" lvl="2" indent="0" algn="just">
              <a:lnSpc>
                <a:spcPct val="115000"/>
              </a:lnSpc>
              <a:spcBef>
                <a:spcPts val="0"/>
              </a:spcBef>
              <a:buSzPts val="2600"/>
              <a:buNone/>
            </a:pPr>
            <a:r>
              <a:rPr lang="es-CL" sz="2400" dirty="0"/>
              <a:t>=&gt; </a:t>
            </a:r>
            <a:r>
              <a:rPr lang="es-CL" sz="2400" dirty="0" err="1"/>
              <a:t>rely</a:t>
            </a:r>
            <a:r>
              <a:rPr lang="es-CL" sz="2400" dirty="0"/>
              <a:t> </a:t>
            </a:r>
            <a:r>
              <a:rPr lang="es-CL" sz="2400" dirty="0" err="1"/>
              <a:t>on</a:t>
            </a:r>
            <a:r>
              <a:rPr lang="es-CL" sz="2400" dirty="0"/>
              <a:t> digital </a:t>
            </a:r>
            <a:r>
              <a:rPr lang="es-CL" sz="2400" dirty="0" err="1"/>
              <a:t>representations</a:t>
            </a:r>
            <a:r>
              <a:rPr lang="es-CL" sz="2400" dirty="0"/>
              <a:t> </a:t>
            </a:r>
            <a:r>
              <a:rPr lang="es-CL" sz="2400" dirty="0" err="1"/>
              <a:t>of</a:t>
            </a:r>
            <a:r>
              <a:rPr lang="es-CL" sz="2400" dirty="0"/>
              <a:t> store </a:t>
            </a:r>
            <a:r>
              <a:rPr lang="es-CL" sz="2400" dirty="0" err="1"/>
              <a:t>shelves</a:t>
            </a:r>
            <a:r>
              <a:rPr lang="es-CL" sz="2400" dirty="0"/>
              <a:t>; </a:t>
            </a:r>
            <a:r>
              <a:rPr lang="es-CL" sz="2400" dirty="0" err="1"/>
              <a:t>external</a:t>
            </a:r>
            <a:r>
              <a:rPr lang="es-CL" sz="2400" dirty="0"/>
              <a:t> </a:t>
            </a:r>
            <a:r>
              <a:rPr lang="es-CL" sz="2400" dirty="0" err="1"/>
              <a:t>validity</a:t>
            </a:r>
            <a:r>
              <a:rPr lang="es-CL" sz="2400" dirty="0"/>
              <a:t> </a:t>
            </a:r>
            <a:r>
              <a:rPr lang="es-CL" sz="2400" dirty="0" err="1"/>
              <a:t>issues</a:t>
            </a:r>
            <a:endParaRPr lang="es-CL" sz="2400" dirty="0"/>
          </a:p>
          <a:p>
            <a:pPr marL="685800" lvl="1" indent="-228600" algn="just">
              <a:lnSpc>
                <a:spcPct val="115000"/>
              </a:lnSpc>
              <a:spcBef>
                <a:spcPts val="0"/>
              </a:spcBef>
              <a:buClr>
                <a:srgbClr val="000000"/>
              </a:buClr>
              <a:buSzPts val="2600"/>
              <a:buFont typeface="Calibri"/>
              <a:buChar char="•"/>
            </a:pPr>
            <a:endParaRPr lang="es-CL" dirty="0">
              <a:solidFill>
                <a:srgbClr val="000000"/>
              </a:solidFill>
            </a:endParaRPr>
          </a:p>
          <a:p>
            <a:pPr marL="685800" lvl="1" indent="-228600" algn="just">
              <a:lnSpc>
                <a:spcPct val="115000"/>
              </a:lnSpc>
              <a:spcBef>
                <a:spcPts val="0"/>
              </a:spcBef>
              <a:buClr>
                <a:srgbClr val="000000"/>
              </a:buClr>
              <a:buSzPts val="2600"/>
              <a:buFont typeface="Calibri"/>
              <a:buChar char="•"/>
            </a:pPr>
            <a:r>
              <a:rPr lang="es-CL" b="1" dirty="0" err="1">
                <a:solidFill>
                  <a:srgbClr val="000000"/>
                </a:solidFill>
              </a:rPr>
              <a:t>Ambulatory</a:t>
            </a:r>
            <a:r>
              <a:rPr lang="es-CL" b="1" dirty="0">
                <a:solidFill>
                  <a:srgbClr val="000000"/>
                </a:solidFill>
              </a:rPr>
              <a:t> </a:t>
            </a:r>
            <a:r>
              <a:rPr lang="es-CL" b="1" dirty="0" err="1">
                <a:solidFill>
                  <a:srgbClr val="000000"/>
                </a:solidFill>
              </a:rPr>
              <a:t>eyetracking</a:t>
            </a:r>
            <a:r>
              <a:rPr lang="es-CL" dirty="0">
                <a:solidFill>
                  <a:srgbClr val="000000"/>
                </a:solidFill>
              </a:rPr>
              <a:t> (Chen et al. 2021)</a:t>
            </a:r>
          </a:p>
          <a:p>
            <a:pPr marL="914400" lvl="2" indent="0" algn="just">
              <a:lnSpc>
                <a:spcPct val="115000"/>
              </a:lnSpc>
              <a:spcBef>
                <a:spcPts val="0"/>
              </a:spcBef>
              <a:buSzPts val="2600"/>
              <a:buNone/>
            </a:pPr>
            <a:r>
              <a:rPr lang="es-CL" dirty="0">
                <a:solidFill>
                  <a:srgbClr val="000000"/>
                </a:solidFill>
              </a:rPr>
              <a:t> </a:t>
            </a:r>
            <a:r>
              <a:rPr lang="es-CL" sz="2400" dirty="0"/>
              <a:t>=&gt; </a:t>
            </a:r>
            <a:r>
              <a:rPr lang="es-CL" sz="2400" dirty="0" err="1"/>
              <a:t>focus</a:t>
            </a:r>
            <a:r>
              <a:rPr lang="es-CL" sz="2400" dirty="0"/>
              <a:t> </a:t>
            </a:r>
            <a:r>
              <a:rPr lang="es-CL" sz="2400" dirty="0" err="1"/>
              <a:t>on</a:t>
            </a:r>
            <a:r>
              <a:rPr lang="es-CL" sz="2400" dirty="0"/>
              <a:t> </a:t>
            </a:r>
            <a:r>
              <a:rPr lang="es-CL" sz="2400" dirty="0" err="1"/>
              <a:t>attention</a:t>
            </a:r>
            <a:r>
              <a:rPr lang="es-CL" sz="2400" dirty="0"/>
              <a:t> as </a:t>
            </a:r>
            <a:r>
              <a:rPr lang="es-CL" sz="2400" dirty="0" err="1"/>
              <a:t>opposed</a:t>
            </a:r>
            <a:r>
              <a:rPr lang="es-CL" sz="2400" dirty="0"/>
              <a:t> </a:t>
            </a:r>
            <a:r>
              <a:rPr lang="es-CL" sz="2400" dirty="0" err="1"/>
              <a:t>to</a:t>
            </a:r>
            <a:r>
              <a:rPr lang="es-CL" sz="2400" dirty="0"/>
              <a:t> sales/</a:t>
            </a:r>
            <a:r>
              <a:rPr lang="es-CL" sz="2400" dirty="0" err="1"/>
              <a:t>demand</a:t>
            </a:r>
            <a:endParaRPr lang="es-CL" sz="2400" dirty="0"/>
          </a:p>
          <a:p>
            <a:pPr marL="685800" lvl="1" indent="-228600" algn="just">
              <a:lnSpc>
                <a:spcPct val="115000"/>
              </a:lnSpc>
              <a:spcBef>
                <a:spcPts val="0"/>
              </a:spcBef>
              <a:buClr>
                <a:srgbClr val="000000"/>
              </a:buClr>
              <a:buSzPts val="2600"/>
              <a:buFont typeface="Calibri"/>
              <a:buChar char="•"/>
            </a:pPr>
            <a:endParaRPr lang="es-CL" dirty="0">
              <a:solidFill>
                <a:srgbClr val="000000"/>
              </a:solidFill>
            </a:endParaRPr>
          </a:p>
          <a:p>
            <a:pPr marL="457200" lvl="1" indent="0" algn="just">
              <a:lnSpc>
                <a:spcPct val="115000"/>
              </a:lnSpc>
              <a:spcBef>
                <a:spcPts val="0"/>
              </a:spcBef>
              <a:buClr>
                <a:srgbClr val="000000"/>
              </a:buClr>
              <a:buSzPts val="2600"/>
              <a:buNone/>
            </a:pPr>
            <a:endParaRPr lang="es-CL" dirty="0">
              <a:solidFill>
                <a:srgbClr val="000000"/>
              </a:solidFill>
            </a:endParaRPr>
          </a:p>
          <a:p>
            <a:pPr marL="914400" lvl="2" indent="0" algn="just">
              <a:lnSpc>
                <a:spcPct val="115000"/>
              </a:lnSpc>
              <a:spcBef>
                <a:spcPts val="0"/>
              </a:spcBef>
              <a:buSzPts val="2600"/>
              <a:buNone/>
            </a:pPr>
            <a:endParaRPr lang="es-CL" sz="2400" dirty="0"/>
          </a:p>
        </p:txBody>
      </p:sp>
    </p:spTree>
    <p:extLst>
      <p:ext uri="{BB962C8B-B14F-4D97-AF65-F5344CB8AC3E}">
        <p14:creationId xmlns:p14="http://schemas.microsoft.com/office/powerpoint/2010/main" val="10855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8">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8">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7"/>
          <p:cNvSpPr/>
          <p:nvPr/>
        </p:nvSpPr>
        <p:spPr>
          <a:xfrm>
            <a:off x="0" y="702150"/>
            <a:ext cx="842640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201" name="Google Shape;201;p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dirty="0" err="1">
                <a:solidFill>
                  <a:schemeClr val="lt1"/>
                </a:solidFill>
              </a:rPr>
              <a:t>Empirical</a:t>
            </a:r>
            <a:r>
              <a:rPr lang="es-CL" dirty="0">
                <a:solidFill>
                  <a:schemeClr val="lt1"/>
                </a:solidFill>
              </a:rPr>
              <a:t> </a:t>
            </a:r>
            <a:r>
              <a:rPr lang="es-CL" dirty="0" err="1">
                <a:solidFill>
                  <a:schemeClr val="lt1"/>
                </a:solidFill>
              </a:rPr>
              <a:t>model</a:t>
            </a:r>
            <a:endParaRPr dirty="0"/>
          </a:p>
        </p:txBody>
      </p:sp>
      <p:sp>
        <p:nvSpPr>
          <p:cNvPr id="209" name="Google Shape;209;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457200" lvl="0" indent="-393700" algn="l" rtl="0">
              <a:lnSpc>
                <a:spcPct val="90000"/>
              </a:lnSpc>
              <a:spcBef>
                <a:spcPts val="1000"/>
              </a:spcBef>
              <a:spcAft>
                <a:spcPts val="0"/>
              </a:spcAft>
              <a:buSzPts val="2600"/>
              <a:buChar char="•"/>
            </a:pPr>
            <a:r>
              <a:rPr lang="es-CL" sz="2600" dirty="0" err="1"/>
              <a:t>Dependent</a:t>
            </a:r>
            <a:r>
              <a:rPr lang="es-CL" sz="2600" dirty="0"/>
              <a:t> variable:                 </a:t>
            </a:r>
            <a:r>
              <a:rPr lang="es-CL" sz="2600" dirty="0" err="1"/>
              <a:t>sales</a:t>
            </a:r>
            <a:r>
              <a:rPr lang="es-CL" sz="2600" baseline="-25000" dirty="0" err="1"/>
              <a:t>ist</a:t>
            </a:r>
            <a:endParaRPr sz="2600" dirty="0"/>
          </a:p>
          <a:p>
            <a:pPr marL="0" lvl="0" indent="0" algn="l" rtl="0">
              <a:lnSpc>
                <a:spcPct val="90000"/>
              </a:lnSpc>
              <a:spcBef>
                <a:spcPts val="1000"/>
              </a:spcBef>
              <a:spcAft>
                <a:spcPts val="0"/>
              </a:spcAft>
              <a:buNone/>
            </a:pPr>
            <a:endParaRPr sz="2600" dirty="0"/>
          </a:p>
          <a:p>
            <a:pPr marL="457200" lvl="0" indent="-393700" algn="l" rtl="0">
              <a:lnSpc>
                <a:spcPct val="90000"/>
              </a:lnSpc>
              <a:spcBef>
                <a:spcPts val="1000"/>
              </a:spcBef>
              <a:spcAft>
                <a:spcPts val="0"/>
              </a:spcAft>
              <a:buSzPts val="2600"/>
              <a:buChar char="•"/>
            </a:pPr>
            <a:r>
              <a:rPr lang="es-CL" dirty="0" err="1"/>
              <a:t>Treatment</a:t>
            </a:r>
            <a:r>
              <a:rPr lang="es-CL" dirty="0"/>
              <a:t>:</a:t>
            </a:r>
            <a:endParaRPr dirty="0"/>
          </a:p>
          <a:p>
            <a:pPr marL="914400" lvl="1" indent="-393700" algn="l" rtl="0">
              <a:lnSpc>
                <a:spcPct val="90000"/>
              </a:lnSpc>
              <a:spcBef>
                <a:spcPts val="0"/>
              </a:spcBef>
              <a:spcAft>
                <a:spcPts val="0"/>
              </a:spcAft>
              <a:buSzPts val="2600"/>
              <a:buChar char="•"/>
            </a:pPr>
            <a:endParaRPr lang="es-CL" dirty="0"/>
          </a:p>
          <a:p>
            <a:pPr marL="914400" lvl="1" indent="-393700" algn="l" rtl="0">
              <a:lnSpc>
                <a:spcPct val="90000"/>
              </a:lnSpc>
              <a:spcBef>
                <a:spcPts val="0"/>
              </a:spcBef>
              <a:spcAft>
                <a:spcPts val="0"/>
              </a:spcAft>
              <a:buSzPts val="2600"/>
              <a:buChar char="•"/>
            </a:pPr>
            <a:r>
              <a:rPr lang="es-CL" dirty="0"/>
              <a:t>Position </a:t>
            </a:r>
            <a:r>
              <a:rPr lang="es-CL" dirty="0" err="1"/>
              <a:t>Changes</a:t>
            </a:r>
            <a:r>
              <a:rPr lang="es-CL" dirty="0"/>
              <a:t>:</a:t>
            </a:r>
            <a:endParaRPr dirty="0"/>
          </a:p>
          <a:p>
            <a:pPr marL="1371600" lvl="2" indent="-393700" algn="l" rtl="0">
              <a:spcBef>
                <a:spcPts val="0"/>
              </a:spcBef>
              <a:spcAft>
                <a:spcPts val="0"/>
              </a:spcAft>
              <a:buSzPts val="2600"/>
              <a:buChar char="•"/>
            </a:pPr>
            <a:r>
              <a:rPr lang="es-CL" sz="2400" dirty="0"/>
              <a:t>Vertical position</a:t>
            </a:r>
            <a:endParaRPr sz="2400" dirty="0"/>
          </a:p>
          <a:p>
            <a:pPr marL="1371600" lvl="2" indent="-393700" algn="l" rtl="0">
              <a:spcBef>
                <a:spcPts val="0"/>
              </a:spcBef>
              <a:spcAft>
                <a:spcPts val="0"/>
              </a:spcAft>
              <a:buSzPts val="2600"/>
              <a:buChar char="•"/>
            </a:pPr>
            <a:r>
              <a:rPr lang="es-CL" sz="2400" dirty="0"/>
              <a:t>Horizontal position</a:t>
            </a:r>
            <a:endParaRPr sz="2400" dirty="0"/>
          </a:p>
          <a:p>
            <a:pPr indent="-368300">
              <a:buSzPts val="2200"/>
            </a:pPr>
            <a:endParaRPr lang="es-CL" sz="2600" dirty="0"/>
          </a:p>
          <a:p>
            <a:pPr indent="-368300">
              <a:buSzPts val="2200"/>
            </a:pPr>
            <a:r>
              <a:rPr lang="es-CL" sz="2600" dirty="0" err="1"/>
              <a:t>Controls</a:t>
            </a:r>
            <a:r>
              <a:rPr lang="es-CL" sz="2600" dirty="0"/>
              <a:t>: store, SKU, store*SKU, </a:t>
            </a:r>
            <a:r>
              <a:rPr lang="es-CL" sz="2600" dirty="0" err="1"/>
              <a:t>week</a:t>
            </a:r>
            <a:r>
              <a:rPr lang="es-CL" sz="2600" dirty="0"/>
              <a:t>, </a:t>
            </a:r>
            <a:r>
              <a:rPr lang="es-CL" sz="2600" dirty="0" err="1"/>
              <a:t>day</a:t>
            </a:r>
            <a:r>
              <a:rPr lang="es-CL" sz="2600" dirty="0"/>
              <a:t> </a:t>
            </a:r>
            <a:r>
              <a:rPr lang="es-CL" sz="2600" dirty="0" err="1"/>
              <a:t>of</a:t>
            </a:r>
            <a:r>
              <a:rPr lang="es-CL" sz="2600" dirty="0"/>
              <a:t> </a:t>
            </a:r>
            <a:r>
              <a:rPr lang="es-CL" sz="2600" dirty="0" err="1"/>
              <a:t>the</a:t>
            </a:r>
            <a:r>
              <a:rPr lang="es-CL" sz="2600" dirty="0"/>
              <a:t> </a:t>
            </a:r>
            <a:r>
              <a:rPr lang="es-CL" sz="2600" dirty="0" err="1"/>
              <a:t>week</a:t>
            </a:r>
            <a:r>
              <a:rPr lang="es-CL" sz="2600" dirty="0"/>
              <a:t>, </a:t>
            </a:r>
            <a:r>
              <a:rPr lang="es-CL" sz="2600" dirty="0" err="1"/>
              <a:t>treatment</a:t>
            </a:r>
            <a:r>
              <a:rPr lang="es-CL" sz="2600" dirty="0"/>
              <a:t> store, after </a:t>
            </a:r>
            <a:r>
              <a:rPr lang="es-CL" sz="2600" dirty="0" err="1"/>
              <a:t>periods</a:t>
            </a:r>
            <a:r>
              <a:rPr lang="es-CL" sz="2600" dirty="0"/>
              <a:t>. </a:t>
            </a:r>
          </a:p>
          <a:p>
            <a:pPr indent="-368300">
              <a:buSzPts val="2200"/>
            </a:pPr>
            <a:r>
              <a:rPr lang="es-CL" sz="2600" dirty="0" err="1"/>
              <a:t>Interactions</a:t>
            </a:r>
            <a:r>
              <a:rPr lang="es-CL" sz="2600" dirty="0"/>
              <a:t>: </a:t>
            </a:r>
            <a:r>
              <a:rPr lang="es-CL" sz="2600" dirty="0" err="1"/>
              <a:t>Aisle</a:t>
            </a:r>
            <a:r>
              <a:rPr lang="es-CL" sz="2600" dirty="0"/>
              <a:t> </a:t>
            </a:r>
            <a:r>
              <a:rPr lang="es-CL" sz="2600" dirty="0" err="1"/>
              <a:t>location</a:t>
            </a:r>
            <a:r>
              <a:rPr lang="es-CL" sz="2600" dirty="0"/>
              <a:t> </a:t>
            </a:r>
            <a:r>
              <a:rPr lang="es-CL" sz="2600" dirty="0" err="1"/>
              <a:t>within</a:t>
            </a:r>
            <a:r>
              <a:rPr lang="es-CL" sz="2600" dirty="0"/>
              <a:t> </a:t>
            </a:r>
            <a:r>
              <a:rPr lang="es-CL" sz="2600" dirty="0" err="1"/>
              <a:t>the</a:t>
            </a:r>
            <a:r>
              <a:rPr lang="es-CL" sz="2600" dirty="0"/>
              <a:t> store x Horizontal </a:t>
            </a:r>
            <a:r>
              <a:rPr lang="es-CL" sz="2600" dirty="0" err="1"/>
              <a:t>Shelf</a:t>
            </a:r>
            <a:r>
              <a:rPr lang="es-CL" sz="2600" dirty="0"/>
              <a:t> Position</a:t>
            </a:r>
          </a:p>
        </p:txBody>
      </p:sp>
      <p:cxnSp>
        <p:nvCxnSpPr>
          <p:cNvPr id="210" name="Google Shape;210;p7"/>
          <p:cNvCxnSpPr/>
          <p:nvPr/>
        </p:nvCxnSpPr>
        <p:spPr>
          <a:xfrm flipV="1">
            <a:off x="5367806" y="2359970"/>
            <a:ext cx="402820" cy="352753"/>
          </a:xfrm>
          <a:prstGeom prst="straightConnector1">
            <a:avLst/>
          </a:prstGeom>
          <a:noFill/>
          <a:ln w="9525" cap="flat" cmpd="sng">
            <a:solidFill>
              <a:srgbClr val="3E6EC2"/>
            </a:solidFill>
            <a:prstDash val="solid"/>
            <a:round/>
            <a:headEnd type="none" w="sm" len="sm"/>
            <a:tailEnd type="triangle" w="med" len="med"/>
          </a:ln>
        </p:spPr>
      </p:cxnSp>
      <p:cxnSp>
        <p:nvCxnSpPr>
          <p:cNvPr id="211" name="Google Shape;211;p7"/>
          <p:cNvCxnSpPr/>
          <p:nvPr/>
        </p:nvCxnSpPr>
        <p:spPr>
          <a:xfrm rot="10800000">
            <a:off x="5895791" y="2423445"/>
            <a:ext cx="141000" cy="383700"/>
          </a:xfrm>
          <a:prstGeom prst="straightConnector1">
            <a:avLst/>
          </a:prstGeom>
          <a:noFill/>
          <a:ln w="9525" cap="flat" cmpd="sng">
            <a:solidFill>
              <a:srgbClr val="3E6EC2"/>
            </a:solidFill>
            <a:prstDash val="solid"/>
            <a:round/>
            <a:headEnd type="none" w="sm" len="sm"/>
            <a:tailEnd type="triangle" w="med" len="med"/>
          </a:ln>
        </p:spPr>
      </p:cxnSp>
      <p:cxnSp>
        <p:nvCxnSpPr>
          <p:cNvPr id="212" name="Google Shape;212;p7"/>
          <p:cNvCxnSpPr/>
          <p:nvPr/>
        </p:nvCxnSpPr>
        <p:spPr>
          <a:xfrm rot="10800000">
            <a:off x="6023576" y="2359965"/>
            <a:ext cx="386100" cy="157500"/>
          </a:xfrm>
          <a:prstGeom prst="straightConnector1">
            <a:avLst/>
          </a:prstGeom>
          <a:noFill/>
          <a:ln w="9525" cap="flat" cmpd="sng">
            <a:solidFill>
              <a:srgbClr val="3E6EC2"/>
            </a:solidFill>
            <a:prstDash val="solid"/>
            <a:round/>
            <a:headEnd type="none" w="sm" len="sm"/>
            <a:tailEnd type="triangle" w="med" len="med"/>
          </a:ln>
        </p:spPr>
      </p:cxnSp>
      <p:sp>
        <p:nvSpPr>
          <p:cNvPr id="213" name="Google Shape;213;p7"/>
          <p:cNvSpPr txBox="1"/>
          <p:nvPr/>
        </p:nvSpPr>
        <p:spPr>
          <a:xfrm>
            <a:off x="4518166" y="2712723"/>
            <a:ext cx="1300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400" i="0" u="none" strike="noStrike" cap="none">
                <a:solidFill>
                  <a:srgbClr val="000000"/>
                </a:solidFill>
                <a:latin typeface="Cambria"/>
                <a:ea typeface="Cambria"/>
                <a:cs typeface="Cambria"/>
                <a:sym typeface="Cambria"/>
              </a:rPr>
              <a:t>product</a:t>
            </a:r>
            <a:endParaRPr sz="1400" i="0" u="none" strike="noStrike" cap="none">
              <a:solidFill>
                <a:srgbClr val="000000"/>
              </a:solidFill>
              <a:latin typeface="Cambria"/>
              <a:ea typeface="Cambria"/>
              <a:cs typeface="Cambria"/>
              <a:sym typeface="Cambria"/>
            </a:endParaRPr>
          </a:p>
        </p:txBody>
      </p:sp>
      <p:sp>
        <p:nvSpPr>
          <p:cNvPr id="214" name="Google Shape;214;p7"/>
          <p:cNvSpPr txBox="1"/>
          <p:nvPr/>
        </p:nvSpPr>
        <p:spPr>
          <a:xfrm>
            <a:off x="5818661" y="2925913"/>
            <a:ext cx="1300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400" i="0" u="none" strike="noStrike" cap="none">
                <a:solidFill>
                  <a:srgbClr val="000000"/>
                </a:solidFill>
                <a:latin typeface="Cambria"/>
                <a:ea typeface="Cambria"/>
                <a:cs typeface="Cambria"/>
                <a:sym typeface="Cambria"/>
              </a:rPr>
              <a:t>store</a:t>
            </a:r>
            <a:endParaRPr sz="1400" i="0" u="none" strike="noStrike" cap="none">
              <a:solidFill>
                <a:srgbClr val="000000"/>
              </a:solidFill>
              <a:latin typeface="Cambria"/>
              <a:ea typeface="Cambria"/>
              <a:cs typeface="Cambria"/>
              <a:sym typeface="Cambria"/>
            </a:endParaRPr>
          </a:p>
        </p:txBody>
      </p:sp>
      <p:sp>
        <p:nvSpPr>
          <p:cNvPr id="215" name="Google Shape;215;p7"/>
          <p:cNvSpPr txBox="1"/>
          <p:nvPr/>
        </p:nvSpPr>
        <p:spPr>
          <a:xfrm>
            <a:off x="6548881" y="2412476"/>
            <a:ext cx="1300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400" i="0" u="none" strike="noStrike" cap="none">
                <a:solidFill>
                  <a:srgbClr val="000000"/>
                </a:solidFill>
                <a:latin typeface="Cambria"/>
                <a:ea typeface="Cambria"/>
                <a:cs typeface="Cambria"/>
                <a:sym typeface="Cambria"/>
              </a:rPr>
              <a:t>period</a:t>
            </a:r>
            <a:endParaRPr sz="1400" i="0" u="none" strike="noStrike" cap="none">
              <a:solidFill>
                <a:srgbClr val="000000"/>
              </a:solidFill>
              <a:latin typeface="Cambria"/>
              <a:ea typeface="Cambria"/>
              <a:cs typeface="Cambria"/>
              <a:sym typeface="Cambria"/>
            </a:endParaRPr>
          </a:p>
        </p:txBody>
      </p:sp>
    </p:spTree>
    <p:extLst>
      <p:ext uri="{BB962C8B-B14F-4D97-AF65-F5344CB8AC3E}">
        <p14:creationId xmlns:p14="http://schemas.microsoft.com/office/powerpoint/2010/main" val="2932697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25" name="Imagen 24"/>
          <p:cNvPicPr>
            <a:picLocks noChangeAspect="1"/>
          </p:cNvPicPr>
          <p:nvPr/>
        </p:nvPicPr>
        <p:blipFill rotWithShape="1">
          <a:blip r:embed="rId3"/>
          <a:srcRect t="3344"/>
          <a:stretch/>
        </p:blipFill>
        <p:spPr>
          <a:xfrm>
            <a:off x="353142" y="109727"/>
            <a:ext cx="11077193" cy="6665977"/>
          </a:xfrm>
          <a:prstGeom prst="rect">
            <a:avLst/>
          </a:prstGeom>
        </p:spPr>
      </p:pic>
    </p:spTree>
    <p:extLst>
      <p:ext uri="{BB962C8B-B14F-4D97-AF65-F5344CB8AC3E}">
        <p14:creationId xmlns:p14="http://schemas.microsoft.com/office/powerpoint/2010/main" val="4273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d7b6b07b3d_0_17"/>
          <p:cNvSpPr/>
          <p:nvPr/>
        </p:nvSpPr>
        <p:spPr>
          <a:xfrm>
            <a:off x="0" y="444539"/>
            <a:ext cx="6763407" cy="690577"/>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200" b="0" i="0" u="none" strike="noStrike" cap="none">
              <a:solidFill>
                <a:schemeClr val="lt1"/>
              </a:solidFill>
              <a:latin typeface="Cambria"/>
              <a:ea typeface="Cambria"/>
              <a:cs typeface="Cambria"/>
              <a:sym typeface="Cambria"/>
            </a:endParaRPr>
          </a:p>
        </p:txBody>
      </p:sp>
      <p:sp>
        <p:nvSpPr>
          <p:cNvPr id="187" name="Google Shape;187;gd7b6b07b3d_0_17"/>
          <p:cNvSpPr txBox="1">
            <a:spLocks noGrp="1"/>
          </p:cNvSpPr>
          <p:nvPr>
            <p:ph type="title"/>
          </p:nvPr>
        </p:nvSpPr>
        <p:spPr>
          <a:xfrm>
            <a:off x="0" y="139022"/>
            <a:ext cx="10074166"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sz="3600" dirty="0" err="1">
                <a:solidFill>
                  <a:schemeClr val="lt1"/>
                </a:solidFill>
              </a:rPr>
              <a:t>Effect</a:t>
            </a:r>
            <a:r>
              <a:rPr lang="es-CL" sz="3600" dirty="0">
                <a:solidFill>
                  <a:schemeClr val="lt1"/>
                </a:solidFill>
              </a:rPr>
              <a:t> </a:t>
            </a:r>
            <a:r>
              <a:rPr lang="es-CL" sz="3600" dirty="0" err="1">
                <a:solidFill>
                  <a:schemeClr val="lt1"/>
                </a:solidFill>
              </a:rPr>
              <a:t>of</a:t>
            </a:r>
            <a:r>
              <a:rPr lang="es-CL" sz="3600" dirty="0">
                <a:solidFill>
                  <a:schemeClr val="lt1"/>
                </a:solidFill>
              </a:rPr>
              <a:t> Vertical Position</a:t>
            </a:r>
            <a:endParaRPr sz="3600" dirty="0"/>
          </a:p>
        </p:txBody>
      </p:sp>
      <p:cxnSp>
        <p:nvCxnSpPr>
          <p:cNvPr id="3" name="Conector recto de flecha 2">
            <a:extLst>
              <a:ext uri="{FF2B5EF4-FFF2-40B4-BE49-F238E27FC236}">
                <a16:creationId xmlns:a16="http://schemas.microsoft.com/office/drawing/2014/main" id="{F02E0A28-7360-23ED-8574-F4ECAAA2057D}"/>
              </a:ext>
            </a:extLst>
          </p:cNvPr>
          <p:cNvCxnSpPr>
            <a:cxnSpLocks/>
          </p:cNvCxnSpPr>
          <p:nvPr/>
        </p:nvCxnSpPr>
        <p:spPr>
          <a:xfrm>
            <a:off x="3542872" y="3426004"/>
            <a:ext cx="10024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8B59D308-9242-DC3E-C609-1F810AEFAABF}"/>
              </a:ext>
            </a:extLst>
          </p:cNvPr>
          <p:cNvSpPr txBox="1"/>
          <p:nvPr/>
        </p:nvSpPr>
        <p:spPr>
          <a:xfrm>
            <a:off x="978314" y="2542424"/>
            <a:ext cx="3696560" cy="1077218"/>
          </a:xfrm>
          <a:prstGeom prst="rect">
            <a:avLst/>
          </a:prstGeom>
          <a:noFill/>
        </p:spPr>
        <p:txBody>
          <a:bodyPr wrap="square" rtlCol="0">
            <a:spAutoFit/>
          </a:bodyPr>
          <a:lstStyle/>
          <a:p>
            <a:pPr algn="ctr"/>
            <a:r>
              <a:rPr lang="en-US" sz="3200" dirty="0"/>
              <a:t>1.02 - 1.27 meters</a:t>
            </a:r>
          </a:p>
          <a:p>
            <a:pPr algn="ctr"/>
            <a:r>
              <a:rPr lang="en-US" sz="3200" dirty="0"/>
              <a:t>3.3’ – 4.2’</a:t>
            </a:r>
          </a:p>
        </p:txBody>
      </p:sp>
      <p:cxnSp>
        <p:nvCxnSpPr>
          <p:cNvPr id="15" name="Conector recto de flecha 14">
            <a:extLst>
              <a:ext uri="{FF2B5EF4-FFF2-40B4-BE49-F238E27FC236}">
                <a16:creationId xmlns:a16="http://schemas.microsoft.com/office/drawing/2014/main" id="{5AF4CE2F-DAB5-2924-F3DA-DF11C606AF85}"/>
              </a:ext>
            </a:extLst>
          </p:cNvPr>
          <p:cNvCxnSpPr>
            <a:cxnSpLocks/>
          </p:cNvCxnSpPr>
          <p:nvPr/>
        </p:nvCxnSpPr>
        <p:spPr>
          <a:xfrm flipH="1">
            <a:off x="9583478" y="675372"/>
            <a:ext cx="602544" cy="459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Abrir llave 15">
            <a:extLst>
              <a:ext uri="{FF2B5EF4-FFF2-40B4-BE49-F238E27FC236}">
                <a16:creationId xmlns:a16="http://schemas.microsoft.com/office/drawing/2014/main" id="{3CA45388-E708-1F00-0FC3-E8F45CDCC1C8}"/>
              </a:ext>
            </a:extLst>
          </p:cNvPr>
          <p:cNvSpPr/>
          <p:nvPr/>
        </p:nvSpPr>
        <p:spPr>
          <a:xfrm>
            <a:off x="4674874" y="2673627"/>
            <a:ext cx="498280" cy="75237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Imagen 5">
            <a:extLst>
              <a:ext uri="{FF2B5EF4-FFF2-40B4-BE49-F238E27FC236}">
                <a16:creationId xmlns:a16="http://schemas.microsoft.com/office/drawing/2014/main" id="{07CBA196-2FE2-DC21-1A80-4ACDC25438A3}"/>
              </a:ext>
            </a:extLst>
          </p:cNvPr>
          <p:cNvPicPr>
            <a:picLocks noChangeAspect="1"/>
          </p:cNvPicPr>
          <p:nvPr/>
        </p:nvPicPr>
        <p:blipFill>
          <a:blip r:embed="rId3"/>
          <a:stretch>
            <a:fillRect/>
          </a:stretch>
        </p:blipFill>
        <p:spPr>
          <a:xfrm>
            <a:off x="5267785" y="-6220"/>
            <a:ext cx="6858000" cy="6858000"/>
          </a:xfrm>
          <a:prstGeom prst="rect">
            <a:avLst/>
          </a:prstGeom>
        </p:spPr>
      </p:pic>
    </p:spTree>
    <p:extLst>
      <p:ext uri="{BB962C8B-B14F-4D97-AF65-F5344CB8AC3E}">
        <p14:creationId xmlns:p14="http://schemas.microsoft.com/office/powerpoint/2010/main" val="347792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84F5C837-1C62-2AB6-9D8A-863A5B261996}"/>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6CF51FA6-5CD8-909E-03E3-14E49F29C44B}"/>
              </a:ext>
            </a:extLst>
          </p:cNvPr>
          <p:cNvPicPr>
            <a:picLocks noChangeAspect="1"/>
          </p:cNvPicPr>
          <p:nvPr/>
        </p:nvPicPr>
        <p:blipFill>
          <a:blip r:embed="rId3"/>
          <a:srcRect b="4640"/>
          <a:stretch>
            <a:fillRect/>
          </a:stretch>
        </p:blipFill>
        <p:spPr>
          <a:xfrm>
            <a:off x="705678" y="1321904"/>
            <a:ext cx="10018644" cy="4452731"/>
          </a:xfrm>
          <a:prstGeom prst="rect">
            <a:avLst/>
          </a:prstGeom>
        </p:spPr>
      </p:pic>
      <p:sp>
        <p:nvSpPr>
          <p:cNvPr id="186" name="Google Shape;186;gd7b6b07b3d_0_17">
            <a:extLst>
              <a:ext uri="{FF2B5EF4-FFF2-40B4-BE49-F238E27FC236}">
                <a16:creationId xmlns:a16="http://schemas.microsoft.com/office/drawing/2014/main" id="{FD513F05-1933-E01C-23B4-AA2243A41D11}"/>
              </a:ext>
            </a:extLst>
          </p:cNvPr>
          <p:cNvSpPr/>
          <p:nvPr/>
        </p:nvSpPr>
        <p:spPr>
          <a:xfrm>
            <a:off x="0" y="555338"/>
            <a:ext cx="1118616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187" name="Google Shape;187;gd7b6b07b3d_0_17">
            <a:extLst>
              <a:ext uri="{FF2B5EF4-FFF2-40B4-BE49-F238E27FC236}">
                <a16:creationId xmlns:a16="http://schemas.microsoft.com/office/drawing/2014/main" id="{BB27F581-A630-9400-FB6C-5C9D3F2F1C80}"/>
              </a:ext>
            </a:extLst>
          </p:cNvPr>
          <p:cNvSpPr txBox="1">
            <a:spLocks noGrp="1"/>
          </p:cNvSpPr>
          <p:nvPr>
            <p:ph type="title"/>
          </p:nvPr>
        </p:nvSpPr>
        <p:spPr>
          <a:xfrm>
            <a:off x="0" y="230988"/>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sz="4000" dirty="0">
                <a:solidFill>
                  <a:schemeClr val="lt1"/>
                </a:solidFill>
              </a:rPr>
              <a:t>Sales and Horizontal Position</a:t>
            </a:r>
            <a:endParaRPr sz="4000" dirty="0"/>
          </a:p>
        </p:txBody>
      </p:sp>
      <p:sp>
        <p:nvSpPr>
          <p:cNvPr id="7" name="CuadroTexto 6">
            <a:extLst>
              <a:ext uri="{FF2B5EF4-FFF2-40B4-BE49-F238E27FC236}">
                <a16:creationId xmlns:a16="http://schemas.microsoft.com/office/drawing/2014/main" id="{475B7077-FFF3-1C0A-50C7-E4DAB7D0218A}"/>
              </a:ext>
            </a:extLst>
          </p:cNvPr>
          <p:cNvSpPr txBox="1"/>
          <p:nvPr/>
        </p:nvSpPr>
        <p:spPr>
          <a:xfrm>
            <a:off x="3991356" y="6312552"/>
            <a:ext cx="3648456" cy="523220"/>
          </a:xfrm>
          <a:prstGeom prst="rect">
            <a:avLst/>
          </a:prstGeom>
          <a:noFill/>
        </p:spPr>
        <p:txBody>
          <a:bodyPr wrap="square" rtlCol="0">
            <a:spAutoFit/>
          </a:bodyPr>
          <a:lstStyle/>
          <a:p>
            <a:pPr algn="ctr"/>
            <a:r>
              <a:rPr lang="en-US" sz="2800" dirty="0"/>
              <a:t>Horizontal Position</a:t>
            </a:r>
          </a:p>
        </p:txBody>
      </p:sp>
      <p:cxnSp>
        <p:nvCxnSpPr>
          <p:cNvPr id="47" name="Conector recto de flecha 46">
            <a:extLst>
              <a:ext uri="{FF2B5EF4-FFF2-40B4-BE49-F238E27FC236}">
                <a16:creationId xmlns:a16="http://schemas.microsoft.com/office/drawing/2014/main" id="{42DC5A40-03A1-D46E-9CAE-555D2FF57488}"/>
              </a:ext>
            </a:extLst>
          </p:cNvPr>
          <p:cNvCxnSpPr>
            <a:cxnSpLocks/>
          </p:cNvCxnSpPr>
          <p:nvPr/>
        </p:nvCxnSpPr>
        <p:spPr>
          <a:xfrm>
            <a:off x="5086350" y="6154333"/>
            <a:ext cx="18288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93FE79A5-8AFE-740A-5B81-6497E56039EA}"/>
              </a:ext>
            </a:extLst>
          </p:cNvPr>
          <p:cNvSpPr txBox="1"/>
          <p:nvPr/>
        </p:nvSpPr>
        <p:spPr>
          <a:xfrm>
            <a:off x="898679" y="6009575"/>
            <a:ext cx="10204141" cy="307777"/>
          </a:xfrm>
          <a:prstGeom prst="rect">
            <a:avLst/>
          </a:prstGeom>
          <a:noFill/>
        </p:spPr>
        <p:txBody>
          <a:bodyPr wrap="square" rtlCol="0">
            <a:spAutoFit/>
          </a:bodyPr>
          <a:lstStyle/>
          <a:p>
            <a:r>
              <a:rPr lang="en-US" dirty="0"/>
              <a:t>Outer Racetrack                            Inner Racetrack                                          Middle Track                                          Cashiers</a:t>
            </a:r>
          </a:p>
        </p:txBody>
      </p:sp>
      <p:cxnSp>
        <p:nvCxnSpPr>
          <p:cNvPr id="49" name="Conector recto de flecha 48">
            <a:extLst>
              <a:ext uri="{FF2B5EF4-FFF2-40B4-BE49-F238E27FC236}">
                <a16:creationId xmlns:a16="http://schemas.microsoft.com/office/drawing/2014/main" id="{182549F7-12B5-0C31-8EA2-23C8DB691B4F}"/>
              </a:ext>
            </a:extLst>
          </p:cNvPr>
          <p:cNvCxnSpPr>
            <a:cxnSpLocks/>
          </p:cNvCxnSpPr>
          <p:nvPr/>
        </p:nvCxnSpPr>
        <p:spPr>
          <a:xfrm>
            <a:off x="8195310" y="6154333"/>
            <a:ext cx="181737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CuadroTexto 49">
            <a:extLst>
              <a:ext uri="{FF2B5EF4-FFF2-40B4-BE49-F238E27FC236}">
                <a16:creationId xmlns:a16="http://schemas.microsoft.com/office/drawing/2014/main" id="{080F7338-34B5-809C-6CBB-ED3FAF6383FD}"/>
              </a:ext>
            </a:extLst>
          </p:cNvPr>
          <p:cNvSpPr txBox="1"/>
          <p:nvPr/>
        </p:nvSpPr>
        <p:spPr>
          <a:xfrm rot="16200000">
            <a:off x="-401152" y="3546487"/>
            <a:ext cx="2334768" cy="523220"/>
          </a:xfrm>
          <a:prstGeom prst="rect">
            <a:avLst/>
          </a:prstGeom>
          <a:solidFill>
            <a:schemeClr val="bg1"/>
          </a:solidFill>
        </p:spPr>
        <p:txBody>
          <a:bodyPr wrap="square" rtlCol="0">
            <a:spAutoFit/>
          </a:bodyPr>
          <a:lstStyle/>
          <a:p>
            <a:pPr algn="ctr"/>
            <a:r>
              <a:rPr lang="en-US" sz="2800" dirty="0"/>
              <a:t>Unit Sales</a:t>
            </a:r>
          </a:p>
        </p:txBody>
      </p:sp>
      <p:cxnSp>
        <p:nvCxnSpPr>
          <p:cNvPr id="52" name="Conector recto de flecha 51">
            <a:extLst>
              <a:ext uri="{FF2B5EF4-FFF2-40B4-BE49-F238E27FC236}">
                <a16:creationId xmlns:a16="http://schemas.microsoft.com/office/drawing/2014/main" id="{D98EEE05-AF10-A77D-DD4F-D8DD7DD85D57}"/>
              </a:ext>
            </a:extLst>
          </p:cNvPr>
          <p:cNvCxnSpPr>
            <a:cxnSpLocks/>
          </p:cNvCxnSpPr>
          <p:nvPr/>
        </p:nvCxnSpPr>
        <p:spPr>
          <a:xfrm>
            <a:off x="2436340" y="6159995"/>
            <a:ext cx="115268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0" name="Rectángulo 139">
            <a:extLst>
              <a:ext uri="{FF2B5EF4-FFF2-40B4-BE49-F238E27FC236}">
                <a16:creationId xmlns:a16="http://schemas.microsoft.com/office/drawing/2014/main" id="{8CC9F2DE-7908-FDA4-9CD1-6150BD71B2A2}"/>
              </a:ext>
            </a:extLst>
          </p:cNvPr>
          <p:cNvSpPr/>
          <p:nvPr/>
        </p:nvSpPr>
        <p:spPr>
          <a:xfrm>
            <a:off x="1309542" y="1556688"/>
            <a:ext cx="2835356" cy="4047857"/>
          </a:xfrm>
          <a:prstGeom prst="rect">
            <a:avLst/>
          </a:prstGeom>
          <a:solidFill>
            <a:srgbClr val="C1F0FF">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ángulo 140">
            <a:extLst>
              <a:ext uri="{FF2B5EF4-FFF2-40B4-BE49-F238E27FC236}">
                <a16:creationId xmlns:a16="http://schemas.microsoft.com/office/drawing/2014/main" id="{0745EA3D-A198-D4FE-EFAD-B3B528CB33EF}"/>
              </a:ext>
            </a:extLst>
          </p:cNvPr>
          <p:cNvSpPr/>
          <p:nvPr/>
        </p:nvSpPr>
        <p:spPr>
          <a:xfrm>
            <a:off x="4592065" y="1556688"/>
            <a:ext cx="2800529" cy="4047857"/>
          </a:xfrm>
          <a:prstGeom prst="rect">
            <a:avLst/>
          </a:prstGeom>
          <a:solidFill>
            <a:srgbClr val="D1FFC1">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Rectángulo 141">
            <a:extLst>
              <a:ext uri="{FF2B5EF4-FFF2-40B4-BE49-F238E27FC236}">
                <a16:creationId xmlns:a16="http://schemas.microsoft.com/office/drawing/2014/main" id="{9F8A62B2-4A64-C119-0480-9D39B326F00D}"/>
              </a:ext>
            </a:extLst>
          </p:cNvPr>
          <p:cNvSpPr/>
          <p:nvPr/>
        </p:nvSpPr>
        <p:spPr>
          <a:xfrm>
            <a:off x="7839761" y="1556689"/>
            <a:ext cx="2803748" cy="4047856"/>
          </a:xfrm>
          <a:prstGeom prst="rect">
            <a:avLst/>
          </a:prstGeom>
          <a:solidFill>
            <a:srgbClr val="FFFF7F">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26EFB5C0-3F95-3972-C5D4-9FE987409835}"/>
              </a:ext>
            </a:extLst>
          </p:cNvPr>
          <p:cNvPicPr>
            <a:picLocks noChangeAspect="1"/>
          </p:cNvPicPr>
          <p:nvPr/>
        </p:nvPicPr>
        <p:blipFill>
          <a:blip r:embed="rId4"/>
          <a:stretch>
            <a:fillRect/>
          </a:stretch>
        </p:blipFill>
        <p:spPr>
          <a:xfrm>
            <a:off x="8875820" y="172844"/>
            <a:ext cx="3276597" cy="2068188"/>
          </a:xfrm>
          <a:prstGeom prst="rect">
            <a:avLst/>
          </a:prstGeom>
        </p:spPr>
      </p:pic>
      <p:sp>
        <p:nvSpPr>
          <p:cNvPr id="2" name="Rectángulo 1">
            <a:extLst>
              <a:ext uri="{FF2B5EF4-FFF2-40B4-BE49-F238E27FC236}">
                <a16:creationId xmlns:a16="http://schemas.microsoft.com/office/drawing/2014/main" id="{46927F98-86D3-C507-A343-327DBE83AD54}"/>
              </a:ext>
            </a:extLst>
          </p:cNvPr>
          <p:cNvSpPr/>
          <p:nvPr/>
        </p:nvSpPr>
        <p:spPr>
          <a:xfrm flipV="1">
            <a:off x="3598970" y="5951984"/>
            <a:ext cx="1420302" cy="422957"/>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Conector recto de flecha 4">
            <a:extLst>
              <a:ext uri="{FF2B5EF4-FFF2-40B4-BE49-F238E27FC236}">
                <a16:creationId xmlns:a16="http://schemas.microsoft.com/office/drawing/2014/main" id="{8BCC1079-A3B9-A11F-F48D-05679E4A374E}"/>
              </a:ext>
            </a:extLst>
          </p:cNvPr>
          <p:cNvCxnSpPr>
            <a:cxnSpLocks/>
            <a:stCxn id="2" idx="2"/>
          </p:cNvCxnSpPr>
          <p:nvPr/>
        </p:nvCxnSpPr>
        <p:spPr>
          <a:xfrm flipV="1">
            <a:off x="4309121" y="1531288"/>
            <a:ext cx="5242881" cy="4420696"/>
          </a:xfrm>
          <a:prstGeom prst="straightConnector1">
            <a:avLst/>
          </a:prstGeom>
          <a:ln>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35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0691B5EF-B035-0A08-4A03-723A70F9FE99}"/>
              </a:ext>
            </a:extLst>
          </p:cNvPr>
          <p:cNvSpPr>
            <a:spLocks noGrp="1"/>
          </p:cNvSpPr>
          <p:nvPr>
            <p:ph type="body" idx="1"/>
          </p:nvPr>
        </p:nvSpPr>
        <p:spPr>
          <a:xfrm>
            <a:off x="1889890" y="1053464"/>
            <a:ext cx="10515600" cy="5598638"/>
          </a:xfrm>
        </p:spPr>
        <p:txBody>
          <a:bodyPr>
            <a:noAutofit/>
          </a:bodyPr>
          <a:lstStyle/>
          <a:p>
            <a:pPr marL="0" indent="0">
              <a:lnSpc>
                <a:spcPct val="115000"/>
              </a:lnSpc>
              <a:spcBef>
                <a:spcPts val="0"/>
              </a:spcBef>
              <a:buSzPts val="2600"/>
              <a:buNone/>
            </a:pPr>
            <a:r>
              <a:rPr lang="en-US" sz="1700" b="1" dirty="0"/>
              <a:t>H1 - Vertical Center: </a:t>
            </a:r>
            <a:r>
              <a:rPr lang="en-US" sz="1700" dirty="0"/>
              <a:t>Products placed at heights </a:t>
            </a:r>
            <a:r>
              <a:rPr lang="en-US" sz="1700" b="1" dirty="0">
                <a:solidFill>
                  <a:srgbClr val="0070C0"/>
                </a:solidFill>
              </a:rPr>
              <a:t>right below the eye level </a:t>
            </a:r>
            <a:r>
              <a:rPr lang="en-US" sz="1700" dirty="0"/>
              <a:t>achieve greater sales than if they were placed at other heights.</a:t>
            </a:r>
            <a:br>
              <a:rPr lang="en-US" sz="1700" dirty="0"/>
            </a:br>
            <a:endParaRPr lang="en-US" sz="1700" dirty="0"/>
          </a:p>
          <a:p>
            <a:pPr marL="0" indent="0">
              <a:lnSpc>
                <a:spcPct val="115000"/>
              </a:lnSpc>
              <a:spcBef>
                <a:spcPts val="0"/>
              </a:spcBef>
              <a:buSzPts val="2600"/>
              <a:buNone/>
            </a:pPr>
            <a:r>
              <a:rPr lang="en-US" sz="1700" b="1" dirty="0"/>
              <a:t>H2 - </a:t>
            </a:r>
            <a:r>
              <a:rPr lang="en-US" sz="1700" b="1" dirty="0">
                <a:solidFill>
                  <a:srgbClr val="0070C0"/>
                </a:solidFill>
              </a:rPr>
              <a:t>Bottom versus top</a:t>
            </a:r>
            <a:r>
              <a:rPr lang="en-US" sz="1700" b="1" dirty="0"/>
              <a:t> vertical positions: </a:t>
            </a:r>
            <a:r>
              <a:rPr lang="en-US" sz="1700" dirty="0"/>
              <a:t>For shelves of a typical height (i.e., at least 2 meters or 6.5 feet), products placed on the highest shelf achieve lower sales than if they were placed on the lowest shelf.</a:t>
            </a:r>
          </a:p>
          <a:p>
            <a:pPr marL="0" indent="0">
              <a:lnSpc>
                <a:spcPct val="115000"/>
              </a:lnSpc>
              <a:spcBef>
                <a:spcPts val="0"/>
              </a:spcBef>
              <a:buSzPts val="2600"/>
              <a:buNone/>
            </a:pPr>
            <a:endParaRPr lang="en-US" sz="1700" b="1" dirty="0"/>
          </a:p>
          <a:p>
            <a:pPr marL="0" indent="0">
              <a:lnSpc>
                <a:spcPct val="115000"/>
              </a:lnSpc>
              <a:spcBef>
                <a:spcPts val="0"/>
              </a:spcBef>
              <a:buSzPts val="2600"/>
              <a:buNone/>
            </a:pPr>
            <a:r>
              <a:rPr lang="en-US" sz="1700" b="1" dirty="0"/>
              <a:t>H3 - Horizontal position:</a:t>
            </a:r>
            <a:r>
              <a:rPr lang="en-US" sz="1700" dirty="0"/>
              <a:t> Products placed </a:t>
            </a:r>
            <a:r>
              <a:rPr lang="en-US" sz="1700" b="1" dirty="0">
                <a:solidFill>
                  <a:srgbClr val="0070C0"/>
                </a:solidFill>
              </a:rPr>
              <a:t>near the racetrack </a:t>
            </a:r>
            <a:r>
              <a:rPr lang="en-US" sz="1700" dirty="0"/>
              <a:t>will achieve greater sales.</a:t>
            </a:r>
          </a:p>
          <a:p>
            <a:pPr marL="0" indent="0">
              <a:lnSpc>
                <a:spcPct val="115000"/>
              </a:lnSpc>
              <a:spcBef>
                <a:spcPts val="0"/>
              </a:spcBef>
              <a:buSzPts val="2600"/>
              <a:buNone/>
            </a:pPr>
            <a:endParaRPr lang="en-US" sz="1700" dirty="0"/>
          </a:p>
          <a:p>
            <a:pPr marL="0" indent="0">
              <a:lnSpc>
                <a:spcPct val="115000"/>
              </a:lnSpc>
              <a:spcBef>
                <a:spcPts val="0"/>
              </a:spcBef>
              <a:buSzPts val="2600"/>
              <a:buNone/>
            </a:pPr>
            <a:r>
              <a:rPr lang="en-US" sz="1700" b="1" dirty="0"/>
              <a:t>H4a - Horizontal position: </a:t>
            </a:r>
            <a:r>
              <a:rPr lang="en-US" sz="1700" dirty="0"/>
              <a:t>Products placed in the middle of an aisle will achieve greater sales than those near the ends of an aisle.</a:t>
            </a:r>
          </a:p>
          <a:p>
            <a:pPr marL="0" indent="0">
              <a:lnSpc>
                <a:spcPct val="115000"/>
              </a:lnSpc>
              <a:spcBef>
                <a:spcPts val="0"/>
              </a:spcBef>
              <a:buSzPts val="2600"/>
              <a:buNone/>
            </a:pPr>
            <a:endParaRPr lang="en-US" sz="1700" dirty="0"/>
          </a:p>
          <a:p>
            <a:pPr marL="0" indent="0">
              <a:lnSpc>
                <a:spcPct val="115000"/>
              </a:lnSpc>
              <a:spcBef>
                <a:spcPts val="0"/>
              </a:spcBef>
              <a:buSzPts val="2600"/>
              <a:buNone/>
            </a:pPr>
            <a:r>
              <a:rPr lang="en-US" sz="1700" b="1" dirty="0"/>
              <a:t>H4b - Horizontal position: </a:t>
            </a:r>
            <a:r>
              <a:rPr lang="en-US" sz="1700" dirty="0"/>
              <a:t>Products placed in the middle of an aisle will </a:t>
            </a:r>
            <a:r>
              <a:rPr lang="en-US" sz="1700" b="1" dirty="0">
                <a:solidFill>
                  <a:srgbClr val="0070C0"/>
                </a:solidFill>
              </a:rPr>
              <a:t>not</a:t>
            </a:r>
            <a:r>
              <a:rPr lang="en-US" sz="1700" b="1" dirty="0"/>
              <a:t> </a:t>
            </a:r>
            <a:r>
              <a:rPr lang="en-US" sz="1700" dirty="0"/>
              <a:t>achieve greater sales than those near the ends of an aisle.</a:t>
            </a:r>
          </a:p>
          <a:p>
            <a:pPr marL="0" indent="0">
              <a:lnSpc>
                <a:spcPct val="115000"/>
              </a:lnSpc>
              <a:spcBef>
                <a:spcPts val="0"/>
              </a:spcBef>
              <a:buSzPts val="2600"/>
              <a:buNone/>
            </a:pPr>
            <a:endParaRPr lang="en-US" sz="1700" dirty="0"/>
          </a:p>
          <a:p>
            <a:pPr marL="0" indent="0">
              <a:lnSpc>
                <a:spcPct val="115000"/>
              </a:lnSpc>
              <a:spcBef>
                <a:spcPts val="0"/>
              </a:spcBef>
              <a:buSzPts val="2600"/>
              <a:buNone/>
            </a:pPr>
            <a:r>
              <a:rPr lang="en-US" sz="1700" b="1" dirty="0"/>
              <a:t>H5 - Vertical </a:t>
            </a:r>
            <a:r>
              <a:rPr lang="en-US" sz="1700" b="1" dirty="0">
                <a:solidFill>
                  <a:srgbClr val="0070C0"/>
                </a:solidFill>
              </a:rPr>
              <a:t>vs. </a:t>
            </a:r>
            <a:r>
              <a:rPr lang="en-US" sz="1700" b="1" dirty="0"/>
              <a:t>horizontal position effects:</a:t>
            </a:r>
            <a:r>
              <a:rPr lang="en-US" sz="1700" dirty="0"/>
              <a:t> The impact of vertical position on the sales of a product is expected to be stronger than that of horizontal position.</a:t>
            </a:r>
          </a:p>
          <a:p>
            <a:pPr marL="0" indent="0">
              <a:lnSpc>
                <a:spcPct val="115000"/>
              </a:lnSpc>
              <a:spcBef>
                <a:spcPts val="0"/>
              </a:spcBef>
              <a:buSzPts val="2600"/>
              <a:buNone/>
            </a:pPr>
            <a:endParaRPr lang="en-US" sz="1700" dirty="0"/>
          </a:p>
          <a:p>
            <a:pPr marL="0" indent="0">
              <a:lnSpc>
                <a:spcPct val="115000"/>
              </a:lnSpc>
              <a:spcBef>
                <a:spcPts val="0"/>
              </a:spcBef>
              <a:buSzPts val="2600"/>
              <a:buNone/>
            </a:pPr>
            <a:r>
              <a:rPr lang="en-US" sz="1700" b="1" dirty="0"/>
              <a:t>H6 - Endogeneity:</a:t>
            </a:r>
            <a:r>
              <a:rPr lang="en-US" sz="1700" dirty="0"/>
              <a:t> Ignoring the strategic assignment of products to shelf positions would </a:t>
            </a:r>
            <a:r>
              <a:rPr lang="en-US" sz="1700" b="1" dirty="0">
                <a:solidFill>
                  <a:srgbClr val="0070C0"/>
                </a:solidFill>
              </a:rPr>
              <a:t>bias </a:t>
            </a:r>
            <a:r>
              <a:rPr lang="en-US" sz="1700" dirty="0"/>
              <a:t>the value of certain shelf positions. </a:t>
            </a:r>
          </a:p>
          <a:p>
            <a:pPr marL="457200" lvl="1" indent="0">
              <a:lnSpc>
                <a:spcPct val="115000"/>
              </a:lnSpc>
              <a:spcBef>
                <a:spcPts val="0"/>
              </a:spcBef>
              <a:buSzPts val="2600"/>
              <a:buNone/>
            </a:pPr>
            <a:endParaRPr lang="en-US" sz="1700" dirty="0"/>
          </a:p>
          <a:p>
            <a:pPr marL="457200" lvl="1" indent="0">
              <a:lnSpc>
                <a:spcPct val="115000"/>
              </a:lnSpc>
              <a:spcBef>
                <a:spcPts val="0"/>
              </a:spcBef>
              <a:buSzPts val="2600"/>
              <a:buNone/>
            </a:pPr>
            <a:endParaRPr lang="en-US" sz="1700" dirty="0"/>
          </a:p>
          <a:p>
            <a:pPr marL="457200" lvl="1" indent="0">
              <a:lnSpc>
                <a:spcPct val="115000"/>
              </a:lnSpc>
              <a:spcBef>
                <a:spcPts val="0"/>
              </a:spcBef>
              <a:buSzPts val="2600"/>
              <a:buNone/>
            </a:pPr>
            <a:endParaRPr lang="en-US" sz="1700" dirty="0"/>
          </a:p>
          <a:p>
            <a:pPr marL="457200" lvl="1" indent="0">
              <a:lnSpc>
                <a:spcPct val="115000"/>
              </a:lnSpc>
              <a:spcBef>
                <a:spcPts val="0"/>
              </a:spcBef>
              <a:buSzPts val="2600"/>
              <a:buNone/>
            </a:pPr>
            <a:endParaRPr lang="es-CL" sz="1700" b="1" dirty="0"/>
          </a:p>
          <a:p>
            <a:pPr marL="571500" lvl="1" indent="0">
              <a:buNone/>
            </a:pPr>
            <a:endParaRPr lang="en-US" sz="1700" dirty="0"/>
          </a:p>
        </p:txBody>
      </p:sp>
      <p:sp>
        <p:nvSpPr>
          <p:cNvPr id="4" name="Google Shape;356;p59">
            <a:extLst>
              <a:ext uri="{FF2B5EF4-FFF2-40B4-BE49-F238E27FC236}">
                <a16:creationId xmlns:a16="http://schemas.microsoft.com/office/drawing/2014/main" id="{92522D29-9E47-C085-AF36-0AF84B32E6FF}"/>
              </a:ext>
            </a:extLst>
          </p:cNvPr>
          <p:cNvSpPr/>
          <p:nvPr/>
        </p:nvSpPr>
        <p:spPr>
          <a:xfrm>
            <a:off x="0" y="204310"/>
            <a:ext cx="842640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800"/>
              <a:buFont typeface="Arial"/>
              <a:buNone/>
            </a:pPr>
            <a:r>
              <a:rPr lang="en-US" sz="3200" b="0" i="0" u="none" strike="noStrike" cap="none" dirty="0">
                <a:solidFill>
                  <a:schemeClr val="lt1"/>
                </a:solidFill>
                <a:latin typeface="Cambria"/>
                <a:ea typeface="Cambria"/>
                <a:cs typeface="Cambria"/>
                <a:sym typeface="Cambria"/>
              </a:rPr>
              <a:t>Support for hypotheses</a:t>
            </a:r>
            <a:endParaRPr sz="3200" b="0" i="0" u="none" strike="noStrike" cap="none" dirty="0">
              <a:solidFill>
                <a:schemeClr val="lt1"/>
              </a:solidFill>
              <a:latin typeface="Cambria"/>
              <a:ea typeface="Cambria"/>
              <a:cs typeface="Cambria"/>
              <a:sym typeface="Cambria"/>
            </a:endParaRPr>
          </a:p>
        </p:txBody>
      </p:sp>
      <p:sp>
        <p:nvSpPr>
          <p:cNvPr id="2" name="Marcador de texto 2">
            <a:extLst>
              <a:ext uri="{FF2B5EF4-FFF2-40B4-BE49-F238E27FC236}">
                <a16:creationId xmlns:a16="http://schemas.microsoft.com/office/drawing/2014/main" id="{7E9BD564-2F60-3092-2D8E-21A02800811C}"/>
              </a:ext>
            </a:extLst>
          </p:cNvPr>
          <p:cNvSpPr txBox="1">
            <a:spLocks/>
          </p:cNvSpPr>
          <p:nvPr/>
        </p:nvSpPr>
        <p:spPr>
          <a:xfrm>
            <a:off x="19050" y="1053464"/>
            <a:ext cx="2004060" cy="55986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mbria"/>
                <a:ea typeface="Cambria"/>
                <a:cs typeface="Cambria"/>
                <a:sym typeface="Cambria"/>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mbria"/>
                <a:ea typeface="Cambria"/>
                <a:cs typeface="Cambria"/>
                <a:sym typeface="Cambria"/>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mbria"/>
                <a:ea typeface="Cambria"/>
                <a:cs typeface="Cambria"/>
                <a:sym typeface="Cambri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pPr marL="114300" indent="0" algn="ctr">
              <a:buNone/>
            </a:pPr>
            <a:r>
              <a:rPr lang="en-US" sz="2100" dirty="0"/>
              <a:t>Y</a:t>
            </a:r>
          </a:p>
          <a:p>
            <a:pPr marL="114300" indent="0" algn="ctr">
              <a:buNone/>
            </a:pPr>
            <a:endParaRPr lang="en-US" sz="2100" dirty="0"/>
          </a:p>
          <a:p>
            <a:pPr marL="114300" indent="0" algn="ctr">
              <a:buNone/>
            </a:pPr>
            <a:r>
              <a:rPr lang="en-US" sz="2100" dirty="0"/>
              <a:t>N</a:t>
            </a:r>
          </a:p>
          <a:p>
            <a:pPr marL="114300" indent="0" algn="ctr">
              <a:buNone/>
            </a:pPr>
            <a:endParaRPr lang="en-US" sz="2000" dirty="0"/>
          </a:p>
          <a:p>
            <a:pPr marL="114300" indent="0" algn="ctr">
              <a:buNone/>
            </a:pPr>
            <a:r>
              <a:rPr lang="en-US" sz="2100" dirty="0"/>
              <a:t>Y</a:t>
            </a:r>
          </a:p>
          <a:p>
            <a:pPr marL="114300" indent="0" algn="ctr">
              <a:buNone/>
            </a:pPr>
            <a:endParaRPr lang="en-US" sz="800" dirty="0"/>
          </a:p>
          <a:p>
            <a:pPr marL="114300" indent="0" algn="ctr">
              <a:buNone/>
            </a:pPr>
            <a:r>
              <a:rPr lang="en-US" sz="2100" dirty="0"/>
              <a:t>N</a:t>
            </a:r>
          </a:p>
          <a:p>
            <a:pPr marL="114300" indent="0" algn="ctr">
              <a:buNone/>
            </a:pPr>
            <a:endParaRPr lang="en-US" sz="1600" dirty="0"/>
          </a:p>
          <a:p>
            <a:pPr marL="114300" indent="0" algn="ctr">
              <a:buNone/>
            </a:pPr>
            <a:r>
              <a:rPr lang="en-US" sz="2100" dirty="0"/>
              <a:t>Y, Racetrack end of aisle &gt; Middle</a:t>
            </a:r>
          </a:p>
          <a:p>
            <a:pPr marL="114300" indent="0" algn="ctr">
              <a:buNone/>
            </a:pPr>
            <a:endParaRPr lang="en-US" sz="100" dirty="0"/>
          </a:p>
          <a:p>
            <a:pPr marL="114300" indent="0" algn="ctr">
              <a:buNone/>
            </a:pPr>
            <a:r>
              <a:rPr lang="en-US" sz="2100" dirty="0"/>
              <a:t>Central Front</a:t>
            </a:r>
            <a:endParaRPr lang="en-US" sz="100" dirty="0"/>
          </a:p>
          <a:p>
            <a:pPr marL="114300" indent="0" algn="ctr">
              <a:buNone/>
            </a:pPr>
            <a:endParaRPr lang="en-US" sz="100" dirty="0"/>
          </a:p>
          <a:p>
            <a:pPr marL="114300" indent="0" algn="ctr">
              <a:buNone/>
            </a:pPr>
            <a:endParaRPr lang="en-US" sz="900" dirty="0"/>
          </a:p>
          <a:p>
            <a:pPr marL="114300" indent="0" algn="ctr">
              <a:buNone/>
            </a:pPr>
            <a:r>
              <a:rPr lang="en-US" sz="2100" dirty="0"/>
              <a:t>Y</a:t>
            </a:r>
          </a:p>
        </p:txBody>
      </p:sp>
    </p:spTree>
    <p:extLst>
      <p:ext uri="{BB962C8B-B14F-4D97-AF65-F5344CB8AC3E}">
        <p14:creationId xmlns:p14="http://schemas.microsoft.com/office/powerpoint/2010/main" val="2078808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0691B5EF-B035-0A08-4A03-723A70F9FE99}"/>
              </a:ext>
            </a:extLst>
          </p:cNvPr>
          <p:cNvSpPr>
            <a:spLocks noGrp="1"/>
          </p:cNvSpPr>
          <p:nvPr>
            <p:ph type="body" idx="1"/>
          </p:nvPr>
        </p:nvSpPr>
        <p:spPr>
          <a:xfrm>
            <a:off x="838200" y="999243"/>
            <a:ext cx="10515600" cy="4351338"/>
          </a:xfrm>
        </p:spPr>
        <p:txBody>
          <a:bodyPr/>
          <a:lstStyle/>
          <a:p>
            <a:r>
              <a:rPr lang="en-US" dirty="0"/>
              <a:t>Conclusions </a:t>
            </a:r>
            <a:r>
              <a:rPr lang="en-US" b="1" dirty="0">
                <a:solidFill>
                  <a:srgbClr val="0070C0"/>
                </a:solidFill>
              </a:rPr>
              <a:t>change</a:t>
            </a:r>
            <a:r>
              <a:rPr lang="en-US" dirty="0"/>
              <a:t> when moving from descriptive to causal analysis:</a:t>
            </a:r>
          </a:p>
          <a:p>
            <a:pPr lvl="1"/>
            <a:r>
              <a:rPr lang="en-US" dirty="0"/>
              <a:t>Vertical position: higher shelves no longer associated with lowest sales</a:t>
            </a:r>
          </a:p>
          <a:p>
            <a:pPr lvl="1"/>
            <a:r>
              <a:rPr lang="en-US" dirty="0"/>
              <a:t>Horizontal position: very different results for all store zones.</a:t>
            </a:r>
          </a:p>
          <a:p>
            <a:pPr lvl="1"/>
            <a:endParaRPr lang="en-US" dirty="0"/>
          </a:p>
        </p:txBody>
      </p:sp>
      <p:sp>
        <p:nvSpPr>
          <p:cNvPr id="4" name="Google Shape;356;p59">
            <a:extLst>
              <a:ext uri="{FF2B5EF4-FFF2-40B4-BE49-F238E27FC236}">
                <a16:creationId xmlns:a16="http://schemas.microsoft.com/office/drawing/2014/main" id="{92522D29-9E47-C085-AF36-0AF84B32E6FF}"/>
              </a:ext>
            </a:extLst>
          </p:cNvPr>
          <p:cNvSpPr/>
          <p:nvPr/>
        </p:nvSpPr>
        <p:spPr>
          <a:xfrm>
            <a:off x="0" y="302653"/>
            <a:ext cx="842640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800"/>
              <a:buFont typeface="Arial"/>
              <a:buNone/>
            </a:pPr>
            <a:r>
              <a:rPr lang="en-US" sz="3200" b="0" i="0" u="none" strike="noStrike" cap="none" dirty="0">
                <a:solidFill>
                  <a:schemeClr val="lt1"/>
                </a:solidFill>
                <a:latin typeface="Cambria"/>
                <a:ea typeface="Cambria"/>
                <a:cs typeface="Cambria"/>
                <a:sym typeface="Cambria"/>
              </a:rPr>
              <a:t>Descr</a:t>
            </a:r>
            <a:r>
              <a:rPr lang="en-US" sz="3200" dirty="0">
                <a:solidFill>
                  <a:schemeClr val="lt1"/>
                </a:solidFill>
                <a:latin typeface="Cambria"/>
                <a:ea typeface="Cambria"/>
                <a:cs typeface="Cambria"/>
                <a:sym typeface="Cambria"/>
              </a:rPr>
              <a:t>iptive vs. Causal Insights</a:t>
            </a:r>
            <a:endParaRPr sz="3200" b="0" i="0" u="none" strike="noStrike" cap="none" dirty="0">
              <a:solidFill>
                <a:schemeClr val="lt1"/>
              </a:solidFill>
              <a:latin typeface="Cambria"/>
              <a:ea typeface="Cambria"/>
              <a:cs typeface="Cambria"/>
              <a:sym typeface="Cambria"/>
            </a:endParaRPr>
          </a:p>
        </p:txBody>
      </p:sp>
      <p:sp>
        <p:nvSpPr>
          <p:cNvPr id="27" name="CuadroTexto 26">
            <a:extLst>
              <a:ext uri="{FF2B5EF4-FFF2-40B4-BE49-F238E27FC236}">
                <a16:creationId xmlns:a16="http://schemas.microsoft.com/office/drawing/2014/main" id="{6118660E-2306-2D17-1874-37EEBD90689D}"/>
              </a:ext>
            </a:extLst>
          </p:cNvPr>
          <p:cNvSpPr txBox="1"/>
          <p:nvPr/>
        </p:nvSpPr>
        <p:spPr>
          <a:xfrm>
            <a:off x="2648113" y="3174912"/>
            <a:ext cx="8426399" cy="523220"/>
          </a:xfrm>
          <a:prstGeom prst="rect">
            <a:avLst/>
          </a:prstGeom>
          <a:noFill/>
        </p:spPr>
        <p:txBody>
          <a:bodyPr wrap="square" rtlCol="0">
            <a:spAutoFit/>
          </a:bodyPr>
          <a:lstStyle/>
          <a:p>
            <a:r>
              <a:rPr lang="en-US" sz="2800" dirty="0"/>
              <a:t>Descriptive                                        Causal</a:t>
            </a:r>
          </a:p>
        </p:txBody>
      </p:sp>
      <p:pic>
        <p:nvPicPr>
          <p:cNvPr id="15" name="Imagen 14">
            <a:extLst>
              <a:ext uri="{FF2B5EF4-FFF2-40B4-BE49-F238E27FC236}">
                <a16:creationId xmlns:a16="http://schemas.microsoft.com/office/drawing/2014/main" id="{84919F3C-8DEA-09C7-65A4-ACCD6EFCD755}"/>
              </a:ext>
            </a:extLst>
          </p:cNvPr>
          <p:cNvPicPr>
            <a:picLocks noChangeAspect="1"/>
          </p:cNvPicPr>
          <p:nvPr/>
        </p:nvPicPr>
        <p:blipFill>
          <a:blip r:embed="rId2"/>
          <a:srcRect t="90963"/>
          <a:stretch>
            <a:fillRect/>
          </a:stretch>
        </p:blipFill>
        <p:spPr>
          <a:xfrm>
            <a:off x="865787" y="5964635"/>
            <a:ext cx="5444353" cy="214162"/>
          </a:xfrm>
          <a:prstGeom prst="rect">
            <a:avLst/>
          </a:prstGeom>
        </p:spPr>
      </p:pic>
      <p:pic>
        <p:nvPicPr>
          <p:cNvPr id="21" name="Imagen 20">
            <a:extLst>
              <a:ext uri="{FF2B5EF4-FFF2-40B4-BE49-F238E27FC236}">
                <a16:creationId xmlns:a16="http://schemas.microsoft.com/office/drawing/2014/main" id="{6D1F22CD-5BAE-C816-19ED-783F5EEB93B0}"/>
              </a:ext>
            </a:extLst>
          </p:cNvPr>
          <p:cNvPicPr>
            <a:picLocks noChangeAspect="1"/>
          </p:cNvPicPr>
          <p:nvPr/>
        </p:nvPicPr>
        <p:blipFill>
          <a:blip r:embed="rId3"/>
          <a:stretch>
            <a:fillRect/>
          </a:stretch>
        </p:blipFill>
        <p:spPr>
          <a:xfrm>
            <a:off x="927623" y="3698132"/>
            <a:ext cx="5230213" cy="2266503"/>
          </a:xfrm>
          <a:prstGeom prst="rect">
            <a:avLst/>
          </a:prstGeom>
        </p:spPr>
      </p:pic>
      <p:pic>
        <p:nvPicPr>
          <p:cNvPr id="33" name="Imagen 32">
            <a:extLst>
              <a:ext uri="{FF2B5EF4-FFF2-40B4-BE49-F238E27FC236}">
                <a16:creationId xmlns:a16="http://schemas.microsoft.com/office/drawing/2014/main" id="{924F4897-79D4-245D-F1A0-5675CBFDB72F}"/>
              </a:ext>
            </a:extLst>
          </p:cNvPr>
          <p:cNvPicPr>
            <a:picLocks noChangeAspect="1"/>
          </p:cNvPicPr>
          <p:nvPr/>
        </p:nvPicPr>
        <p:blipFill>
          <a:blip r:embed="rId4"/>
          <a:srcRect l="5128" r="-1" b="7978"/>
          <a:stretch>
            <a:fillRect/>
          </a:stretch>
        </p:blipFill>
        <p:spPr>
          <a:xfrm>
            <a:off x="6157836" y="3760234"/>
            <a:ext cx="5023418" cy="2309490"/>
          </a:xfrm>
          <a:prstGeom prst="rect">
            <a:avLst/>
          </a:prstGeom>
        </p:spPr>
      </p:pic>
      <p:pic>
        <p:nvPicPr>
          <p:cNvPr id="34" name="Imagen 33">
            <a:extLst>
              <a:ext uri="{FF2B5EF4-FFF2-40B4-BE49-F238E27FC236}">
                <a16:creationId xmlns:a16="http://schemas.microsoft.com/office/drawing/2014/main" id="{89D9846E-4D92-E288-D587-114D2979D7CA}"/>
              </a:ext>
            </a:extLst>
          </p:cNvPr>
          <p:cNvPicPr>
            <a:picLocks noChangeAspect="1"/>
          </p:cNvPicPr>
          <p:nvPr/>
        </p:nvPicPr>
        <p:blipFill>
          <a:blip r:embed="rId2"/>
          <a:srcRect t="90963"/>
          <a:stretch>
            <a:fillRect/>
          </a:stretch>
        </p:blipFill>
        <p:spPr>
          <a:xfrm>
            <a:off x="5881860" y="5962643"/>
            <a:ext cx="5444353" cy="214162"/>
          </a:xfrm>
          <a:prstGeom prst="rect">
            <a:avLst/>
          </a:prstGeom>
        </p:spPr>
      </p:pic>
    </p:spTree>
    <p:extLst>
      <p:ext uri="{BB962C8B-B14F-4D97-AF65-F5344CB8AC3E}">
        <p14:creationId xmlns:p14="http://schemas.microsoft.com/office/powerpoint/2010/main" val="207498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9"/>
          <p:cNvSpPr/>
          <p:nvPr/>
        </p:nvSpPr>
        <p:spPr>
          <a:xfrm>
            <a:off x="0" y="702150"/>
            <a:ext cx="842640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357" name="Google Shape;357;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a:solidFill>
                  <a:schemeClr val="lt1"/>
                </a:solidFill>
              </a:rPr>
              <a:t>Conclusions</a:t>
            </a:r>
            <a:endParaRPr/>
          </a:p>
        </p:txBody>
      </p:sp>
      <p:sp>
        <p:nvSpPr>
          <p:cNvPr id="358" name="Google Shape;358;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457200" lvl="0" indent="-393700" algn="l" rtl="0">
              <a:lnSpc>
                <a:spcPct val="90000"/>
              </a:lnSpc>
              <a:spcBef>
                <a:spcPts val="1000"/>
              </a:spcBef>
              <a:spcAft>
                <a:spcPts val="0"/>
              </a:spcAft>
              <a:buSzPts val="1300"/>
              <a:buFont typeface="Cambria"/>
              <a:buChar char="●"/>
            </a:pPr>
            <a:r>
              <a:rPr lang="es-CL" sz="2600" dirty="0" err="1"/>
              <a:t>Retailers</a:t>
            </a:r>
            <a:r>
              <a:rPr lang="es-CL" sz="2600" dirty="0"/>
              <a:t> </a:t>
            </a:r>
            <a:r>
              <a:rPr lang="es-CL" sz="2600" dirty="0" err="1"/>
              <a:t>would</a:t>
            </a:r>
            <a:r>
              <a:rPr lang="es-CL" sz="2600" dirty="0"/>
              <a:t> </a:t>
            </a:r>
            <a:r>
              <a:rPr lang="es-CL" sz="2600" b="1" dirty="0" err="1">
                <a:solidFill>
                  <a:srgbClr val="0070C0"/>
                </a:solidFill>
              </a:rPr>
              <a:t>benefit</a:t>
            </a:r>
            <a:r>
              <a:rPr lang="es-CL" sz="2600" b="1" dirty="0">
                <a:solidFill>
                  <a:srgbClr val="0070C0"/>
                </a:solidFill>
              </a:rPr>
              <a:t> </a:t>
            </a:r>
            <a:r>
              <a:rPr lang="es-CL" sz="2600" dirty="0" err="1"/>
              <a:t>from</a:t>
            </a:r>
            <a:r>
              <a:rPr lang="es-CL" sz="2600" dirty="0"/>
              <a:t> a </a:t>
            </a:r>
            <a:r>
              <a:rPr lang="es-CL" sz="2600" dirty="0" err="1"/>
              <a:t>better</a:t>
            </a:r>
            <a:r>
              <a:rPr lang="es-CL" sz="2600" dirty="0"/>
              <a:t> </a:t>
            </a:r>
            <a:r>
              <a:rPr lang="es-CL" sz="2600" dirty="0" err="1"/>
              <a:t>understanding</a:t>
            </a:r>
            <a:r>
              <a:rPr lang="es-CL" sz="2600" dirty="0"/>
              <a:t> of </a:t>
            </a:r>
            <a:r>
              <a:rPr lang="es-CL" sz="2600" dirty="0" err="1"/>
              <a:t>the</a:t>
            </a:r>
            <a:r>
              <a:rPr lang="es-CL" sz="2600" dirty="0"/>
              <a:t> </a:t>
            </a:r>
            <a:r>
              <a:rPr lang="es-CL" sz="2600" dirty="0" err="1"/>
              <a:t>impact</a:t>
            </a:r>
            <a:r>
              <a:rPr lang="es-CL" sz="2600" dirty="0"/>
              <a:t> of </a:t>
            </a:r>
            <a:r>
              <a:rPr lang="es-CL" sz="2600" dirty="0" err="1"/>
              <a:t>product</a:t>
            </a:r>
            <a:r>
              <a:rPr lang="es-CL" sz="2600" dirty="0"/>
              <a:t> position </a:t>
            </a:r>
            <a:r>
              <a:rPr lang="es-CL" sz="2600" dirty="0" err="1"/>
              <a:t>on</a:t>
            </a:r>
            <a:r>
              <a:rPr lang="es-CL" sz="2600" dirty="0"/>
              <a:t> sales.</a:t>
            </a:r>
            <a:endParaRPr dirty="0"/>
          </a:p>
          <a:p>
            <a:pPr marL="457200" lvl="0" indent="-393700" algn="l" rtl="0">
              <a:lnSpc>
                <a:spcPct val="90000"/>
              </a:lnSpc>
              <a:spcBef>
                <a:spcPts val="1000"/>
              </a:spcBef>
              <a:spcAft>
                <a:spcPts val="0"/>
              </a:spcAft>
              <a:buSzPts val="1300"/>
              <a:buFont typeface="Cambria"/>
              <a:buChar char="●"/>
            </a:pPr>
            <a:r>
              <a:rPr lang="es-CL" sz="2600" b="1" dirty="0">
                <a:solidFill>
                  <a:srgbClr val="0070C0"/>
                </a:solidFill>
              </a:rPr>
              <a:t>New </a:t>
            </a:r>
            <a:r>
              <a:rPr lang="es-CL" sz="2600" b="1" dirty="0" err="1">
                <a:solidFill>
                  <a:srgbClr val="0070C0"/>
                </a:solidFill>
              </a:rPr>
              <a:t>technologies</a:t>
            </a:r>
            <a:r>
              <a:rPr lang="es-CL" sz="2600" b="1" dirty="0"/>
              <a:t> </a:t>
            </a:r>
            <a:r>
              <a:rPr lang="es-CL" sz="2600" dirty="0" err="1"/>
              <a:t>such</a:t>
            </a:r>
            <a:r>
              <a:rPr lang="es-CL" sz="2600" dirty="0"/>
              <a:t> as </a:t>
            </a:r>
            <a:r>
              <a:rPr lang="es-CL" sz="2600" dirty="0" err="1"/>
              <a:t>robotics</a:t>
            </a:r>
            <a:r>
              <a:rPr lang="es-CL" sz="2600" dirty="0"/>
              <a:t> and </a:t>
            </a:r>
            <a:r>
              <a:rPr lang="es-CL" sz="2600" dirty="0" err="1"/>
              <a:t>IoT</a:t>
            </a:r>
            <a:r>
              <a:rPr lang="es-CL" sz="2600" dirty="0"/>
              <a:t> are </a:t>
            </a:r>
            <a:r>
              <a:rPr lang="es-CL" sz="2600" dirty="0" err="1"/>
              <a:t>making</a:t>
            </a:r>
            <a:r>
              <a:rPr lang="es-CL" sz="2600" dirty="0"/>
              <a:t> </a:t>
            </a:r>
            <a:r>
              <a:rPr lang="es-CL" sz="2600" dirty="0" err="1"/>
              <a:t>it</a:t>
            </a:r>
            <a:r>
              <a:rPr lang="es-CL" sz="2600" dirty="0"/>
              <a:t> </a:t>
            </a:r>
            <a:r>
              <a:rPr lang="es-CL" sz="2600" dirty="0" err="1"/>
              <a:t>feasible</a:t>
            </a:r>
            <a:r>
              <a:rPr lang="es-CL" sz="2600" dirty="0"/>
              <a:t> to </a:t>
            </a:r>
            <a:r>
              <a:rPr lang="es-CL" sz="2600" dirty="0" err="1"/>
              <a:t>collect</a:t>
            </a:r>
            <a:r>
              <a:rPr lang="es-CL" sz="2600" dirty="0"/>
              <a:t> data </a:t>
            </a:r>
            <a:r>
              <a:rPr lang="es-CL" sz="2600" dirty="0" err="1"/>
              <a:t>on</a:t>
            </a:r>
            <a:r>
              <a:rPr lang="es-CL" sz="2600" dirty="0"/>
              <a:t> </a:t>
            </a:r>
            <a:r>
              <a:rPr lang="es-CL" sz="2600" dirty="0" err="1"/>
              <a:t>product</a:t>
            </a:r>
            <a:r>
              <a:rPr lang="es-CL" sz="2600" dirty="0"/>
              <a:t> position.</a:t>
            </a:r>
          </a:p>
          <a:p>
            <a:pPr marL="457200" lvl="0" indent="-393700" algn="l" rtl="0">
              <a:lnSpc>
                <a:spcPct val="90000"/>
              </a:lnSpc>
              <a:spcBef>
                <a:spcPts val="1000"/>
              </a:spcBef>
              <a:spcAft>
                <a:spcPts val="0"/>
              </a:spcAft>
              <a:buSzPts val="1300"/>
              <a:buFont typeface="Cambria"/>
              <a:buChar char="●"/>
            </a:pPr>
            <a:r>
              <a:rPr lang="es-CL" sz="2600" dirty="0" err="1"/>
              <a:t>An</a:t>
            </a:r>
            <a:r>
              <a:rPr lang="es-CL" sz="2600" dirty="0"/>
              <a:t> experimental </a:t>
            </a:r>
            <a:r>
              <a:rPr lang="es-CL" sz="2600" dirty="0" err="1"/>
              <a:t>approach</a:t>
            </a:r>
            <a:r>
              <a:rPr lang="es-CL" sz="2600" dirty="0"/>
              <a:t> </a:t>
            </a:r>
            <a:r>
              <a:rPr lang="es-CL" sz="2600" dirty="0" err="1"/>
              <a:t>with</a:t>
            </a:r>
            <a:r>
              <a:rPr lang="es-CL" sz="2600" dirty="0"/>
              <a:t> a similar </a:t>
            </a:r>
            <a:r>
              <a:rPr lang="es-CL" sz="2600" dirty="0" err="1"/>
              <a:t>scope</a:t>
            </a:r>
            <a:r>
              <a:rPr lang="es-CL" sz="2600" dirty="0"/>
              <a:t> </a:t>
            </a:r>
            <a:r>
              <a:rPr lang="es-CL" sz="2600" dirty="0" err="1"/>
              <a:t>would</a:t>
            </a:r>
            <a:r>
              <a:rPr lang="es-CL" sz="2600" dirty="0"/>
              <a:t> </a:t>
            </a:r>
            <a:r>
              <a:rPr lang="es-CL" sz="2600" dirty="0" err="1"/>
              <a:t>require</a:t>
            </a:r>
            <a:r>
              <a:rPr lang="es-CL" sz="2600" dirty="0"/>
              <a:t> a </a:t>
            </a:r>
            <a:r>
              <a:rPr lang="es-CL" sz="2600" b="1" dirty="0" err="1">
                <a:solidFill>
                  <a:srgbClr val="0070C0"/>
                </a:solidFill>
              </a:rPr>
              <a:t>retailer</a:t>
            </a:r>
            <a:r>
              <a:rPr lang="es-CL" sz="2600" b="1" dirty="0">
                <a:solidFill>
                  <a:srgbClr val="0070C0"/>
                </a:solidFill>
              </a:rPr>
              <a:t> to </a:t>
            </a:r>
            <a:r>
              <a:rPr lang="es-CL" sz="2600" b="1" dirty="0" err="1">
                <a:solidFill>
                  <a:srgbClr val="0070C0"/>
                </a:solidFill>
              </a:rPr>
              <a:t>agree</a:t>
            </a:r>
            <a:r>
              <a:rPr lang="es-CL" sz="2600" b="1" dirty="0">
                <a:solidFill>
                  <a:srgbClr val="0070C0"/>
                </a:solidFill>
              </a:rPr>
              <a:t> </a:t>
            </a:r>
            <a:r>
              <a:rPr lang="es-CL" sz="2600" dirty="0"/>
              <a:t>to </a:t>
            </a:r>
            <a:r>
              <a:rPr lang="es-CL" sz="2600" dirty="0" err="1"/>
              <a:t>perform</a:t>
            </a:r>
            <a:r>
              <a:rPr lang="es-CL" sz="2600" dirty="0"/>
              <a:t> 446 experimental </a:t>
            </a:r>
            <a:r>
              <a:rPr lang="es-CL" sz="2600" dirty="0" err="1"/>
              <a:t>manipulations</a:t>
            </a:r>
            <a:r>
              <a:rPr lang="es-CL" sz="2600" dirty="0"/>
              <a:t>. </a:t>
            </a:r>
            <a:endParaRPr dirty="0"/>
          </a:p>
          <a:p>
            <a:pPr marL="457200" lvl="0" indent="-393700" algn="l" rtl="0">
              <a:lnSpc>
                <a:spcPct val="90000"/>
              </a:lnSpc>
              <a:spcBef>
                <a:spcPts val="1000"/>
              </a:spcBef>
              <a:spcAft>
                <a:spcPts val="0"/>
              </a:spcAft>
              <a:buSzPts val="1300"/>
              <a:buFont typeface="Cambria"/>
              <a:buChar char="●"/>
            </a:pPr>
            <a:r>
              <a:rPr lang="es-CL" sz="2600" dirty="0" err="1"/>
              <a:t>The</a:t>
            </a:r>
            <a:r>
              <a:rPr lang="es-CL" sz="2600" dirty="0"/>
              <a:t> </a:t>
            </a:r>
            <a:r>
              <a:rPr lang="es-CL" sz="2600" dirty="0" err="1"/>
              <a:t>results</a:t>
            </a:r>
            <a:r>
              <a:rPr lang="es-CL" sz="2600" dirty="0"/>
              <a:t> </a:t>
            </a:r>
            <a:r>
              <a:rPr lang="es-CL" sz="2600" dirty="0" err="1"/>
              <a:t>from</a:t>
            </a:r>
            <a:r>
              <a:rPr lang="es-CL" sz="2600" dirty="0"/>
              <a:t> </a:t>
            </a:r>
            <a:r>
              <a:rPr lang="es-CL" sz="2600" dirty="0" err="1"/>
              <a:t>this</a:t>
            </a:r>
            <a:r>
              <a:rPr lang="es-CL" sz="2600" dirty="0"/>
              <a:t> </a:t>
            </a:r>
            <a:r>
              <a:rPr lang="es-CL" sz="2600" dirty="0" err="1"/>
              <a:t>research</a:t>
            </a:r>
            <a:r>
              <a:rPr lang="es-CL" sz="2600" dirty="0"/>
              <a:t> </a:t>
            </a:r>
            <a:r>
              <a:rPr lang="es-CL" sz="2600" dirty="0" err="1"/>
              <a:t>suggest</a:t>
            </a:r>
            <a:r>
              <a:rPr lang="es-CL" sz="2600" dirty="0"/>
              <a:t>:</a:t>
            </a:r>
            <a:endParaRPr dirty="0"/>
          </a:p>
          <a:p>
            <a:pPr marL="914400" lvl="1" indent="-393700" algn="l" rtl="0">
              <a:lnSpc>
                <a:spcPct val="90000"/>
              </a:lnSpc>
              <a:spcBef>
                <a:spcPts val="1000"/>
              </a:spcBef>
              <a:spcAft>
                <a:spcPts val="0"/>
              </a:spcAft>
              <a:buSzPts val="1650"/>
              <a:buFont typeface="Courier New"/>
              <a:buChar char="o"/>
            </a:pPr>
            <a:r>
              <a:rPr lang="es-CL" sz="2200" dirty="0" err="1"/>
              <a:t>It’s</a:t>
            </a:r>
            <a:r>
              <a:rPr lang="es-CL" sz="2200" dirty="0"/>
              <a:t> </a:t>
            </a:r>
            <a:r>
              <a:rPr lang="es-CL" sz="2200" dirty="0" err="1"/>
              <a:t>important</a:t>
            </a:r>
            <a:r>
              <a:rPr lang="es-CL" sz="2200" dirty="0"/>
              <a:t> </a:t>
            </a:r>
            <a:r>
              <a:rPr lang="es-CL" sz="2200" dirty="0" err="1"/>
              <a:t>to</a:t>
            </a:r>
            <a:r>
              <a:rPr lang="es-CL" sz="2200" dirty="0"/>
              <a:t> use a </a:t>
            </a:r>
            <a:r>
              <a:rPr lang="es-CL" sz="2200" b="1" dirty="0">
                <a:solidFill>
                  <a:srgbClr val="0070C0"/>
                </a:solidFill>
              </a:rPr>
              <a:t>causal </a:t>
            </a:r>
            <a:r>
              <a:rPr lang="es-CL" sz="2200" dirty="0" err="1"/>
              <a:t>approach</a:t>
            </a:r>
            <a:r>
              <a:rPr lang="es-CL" sz="2200" dirty="0"/>
              <a:t>.</a:t>
            </a:r>
          </a:p>
          <a:p>
            <a:pPr marL="914400" lvl="1" indent="-393700" algn="l" rtl="0">
              <a:lnSpc>
                <a:spcPct val="90000"/>
              </a:lnSpc>
              <a:spcBef>
                <a:spcPts val="1000"/>
              </a:spcBef>
              <a:spcAft>
                <a:spcPts val="0"/>
              </a:spcAft>
              <a:buSzPts val="1650"/>
              <a:buFont typeface="Courier New"/>
              <a:buChar char="o"/>
            </a:pPr>
            <a:r>
              <a:rPr lang="es-CL" sz="2200" dirty="0"/>
              <a:t>Positions </a:t>
            </a:r>
            <a:r>
              <a:rPr lang="es-CL" sz="2200" b="1" dirty="0" err="1">
                <a:solidFill>
                  <a:srgbClr val="0070C0"/>
                </a:solidFill>
              </a:rPr>
              <a:t>right</a:t>
            </a:r>
            <a:r>
              <a:rPr lang="es-CL" sz="2200" b="1" dirty="0">
                <a:solidFill>
                  <a:srgbClr val="0070C0"/>
                </a:solidFill>
              </a:rPr>
              <a:t> </a:t>
            </a:r>
            <a:r>
              <a:rPr lang="es-CL" sz="2200" b="1" dirty="0" err="1">
                <a:solidFill>
                  <a:srgbClr val="0070C0"/>
                </a:solidFill>
              </a:rPr>
              <a:t>below</a:t>
            </a:r>
            <a:r>
              <a:rPr lang="es-CL" sz="2200" b="1" dirty="0">
                <a:solidFill>
                  <a:srgbClr val="0070C0"/>
                </a:solidFill>
              </a:rPr>
              <a:t> </a:t>
            </a:r>
            <a:r>
              <a:rPr lang="es-CL" sz="2200" b="1" dirty="0" err="1">
                <a:solidFill>
                  <a:srgbClr val="0070C0"/>
                </a:solidFill>
              </a:rPr>
              <a:t>eye</a:t>
            </a:r>
            <a:r>
              <a:rPr lang="es-CL" sz="2200" b="1" dirty="0">
                <a:solidFill>
                  <a:srgbClr val="0070C0"/>
                </a:solidFill>
              </a:rPr>
              <a:t> </a:t>
            </a:r>
            <a:r>
              <a:rPr lang="es-CL" sz="2200" b="1" dirty="0" err="1">
                <a:solidFill>
                  <a:srgbClr val="0070C0"/>
                </a:solidFill>
              </a:rPr>
              <a:t>leve</a:t>
            </a:r>
            <a:r>
              <a:rPr lang="es-CL" sz="2200" dirty="0" err="1">
                <a:solidFill>
                  <a:srgbClr val="0070C0"/>
                </a:solidFill>
              </a:rPr>
              <a:t>l</a:t>
            </a:r>
            <a:r>
              <a:rPr lang="es-CL" sz="2200" dirty="0">
                <a:solidFill>
                  <a:srgbClr val="0070C0"/>
                </a:solidFill>
              </a:rPr>
              <a:t> </a:t>
            </a:r>
            <a:r>
              <a:rPr lang="es-CL" sz="2200" dirty="0"/>
              <a:t>lead </a:t>
            </a:r>
            <a:r>
              <a:rPr lang="es-CL" sz="2200" dirty="0" err="1"/>
              <a:t>to</a:t>
            </a:r>
            <a:r>
              <a:rPr lang="es-CL" sz="2200" dirty="0"/>
              <a:t> </a:t>
            </a:r>
            <a:r>
              <a:rPr lang="es-CL" sz="2200" dirty="0" err="1"/>
              <a:t>greater</a:t>
            </a:r>
            <a:r>
              <a:rPr lang="es-CL" sz="2200" dirty="0"/>
              <a:t> sales.</a:t>
            </a:r>
          </a:p>
          <a:p>
            <a:pPr marL="914400" lvl="1" indent="-393700" algn="l" rtl="0">
              <a:lnSpc>
                <a:spcPct val="90000"/>
              </a:lnSpc>
              <a:spcBef>
                <a:spcPts val="1000"/>
              </a:spcBef>
              <a:spcAft>
                <a:spcPts val="0"/>
              </a:spcAft>
              <a:buSzPts val="1650"/>
              <a:buFont typeface="Courier New"/>
              <a:buChar char="o"/>
            </a:pPr>
            <a:r>
              <a:rPr lang="es-CL" sz="2200" b="1" dirty="0" err="1">
                <a:solidFill>
                  <a:srgbClr val="0070C0"/>
                </a:solidFill>
              </a:rPr>
              <a:t>Racetrack</a:t>
            </a:r>
            <a:r>
              <a:rPr lang="es-CL" sz="2200" b="1" dirty="0">
                <a:solidFill>
                  <a:srgbClr val="0070C0"/>
                </a:solidFill>
              </a:rPr>
              <a:t> </a:t>
            </a:r>
            <a:r>
              <a:rPr lang="es-CL" sz="2200" dirty="0" err="1"/>
              <a:t>matters</a:t>
            </a:r>
            <a:r>
              <a:rPr lang="es-CL" sz="2200" dirty="0"/>
              <a:t> </a:t>
            </a:r>
            <a:r>
              <a:rPr lang="es-CL" sz="2200" dirty="0" err="1"/>
              <a:t>but</a:t>
            </a:r>
            <a:r>
              <a:rPr lang="es-CL" sz="2200" dirty="0"/>
              <a:t> </a:t>
            </a:r>
            <a:r>
              <a:rPr lang="es-CL" sz="2200" dirty="0" err="1"/>
              <a:t>requires</a:t>
            </a:r>
            <a:r>
              <a:rPr lang="es-CL" sz="2200" dirty="0"/>
              <a:t> a new </a:t>
            </a:r>
            <a:r>
              <a:rPr lang="es-CL" sz="2200" dirty="0" err="1"/>
              <a:t>interpretation</a:t>
            </a:r>
            <a:r>
              <a:rPr lang="es-CL" sz="2200" dirty="0"/>
              <a:t> </a:t>
            </a:r>
            <a:r>
              <a:rPr lang="es-CL" sz="2200" dirty="0" err="1"/>
              <a:t>for</a:t>
            </a:r>
            <a:r>
              <a:rPr lang="es-CL" sz="2200" dirty="0"/>
              <a:t> </a:t>
            </a:r>
            <a:r>
              <a:rPr lang="es-CL" sz="2200" dirty="0" err="1"/>
              <a:t>large</a:t>
            </a:r>
            <a:r>
              <a:rPr lang="es-CL" sz="2200" dirty="0"/>
              <a:t> </a:t>
            </a:r>
            <a:r>
              <a:rPr lang="es-CL" sz="2200" dirty="0" err="1"/>
              <a:t>stores</a:t>
            </a:r>
            <a:r>
              <a:rPr lang="es-CL" sz="2200" dirty="0"/>
              <a:t> (</a:t>
            </a:r>
            <a:r>
              <a:rPr lang="es-CL" sz="2200" dirty="0" err="1"/>
              <a:t>hipermarkets</a:t>
            </a:r>
            <a:r>
              <a:rPr lang="es-CL" sz="2200" dirty="0"/>
              <a:t>) -&gt; </a:t>
            </a:r>
            <a:r>
              <a:rPr lang="es-CL" sz="2200" b="1" dirty="0" err="1">
                <a:solidFill>
                  <a:srgbClr val="0070C0"/>
                </a:solidFill>
              </a:rPr>
              <a:t>middle</a:t>
            </a:r>
            <a:r>
              <a:rPr lang="es-CL" sz="2200" b="1" dirty="0">
                <a:solidFill>
                  <a:srgbClr val="0070C0"/>
                </a:solidFill>
              </a:rPr>
              <a:t> </a:t>
            </a:r>
            <a:r>
              <a:rPr lang="es-CL" sz="2200" b="1" dirty="0" err="1">
                <a:solidFill>
                  <a:srgbClr val="0070C0"/>
                </a:solidFill>
              </a:rPr>
              <a:t>track</a:t>
            </a:r>
            <a:r>
              <a:rPr lang="es-CL" sz="2200" b="1" dirty="0">
                <a:solidFill>
                  <a:srgbClr val="0070C0"/>
                </a:solidFill>
              </a:rPr>
              <a:t> </a:t>
            </a:r>
            <a:r>
              <a:rPr lang="es-CL" sz="2200" dirty="0" err="1"/>
              <a:t>may</a:t>
            </a:r>
            <a:r>
              <a:rPr lang="es-CL" sz="2200" dirty="0"/>
              <a:t> </a:t>
            </a:r>
            <a:r>
              <a:rPr lang="es-CL" sz="2200" dirty="0" err="1"/>
              <a:t>also</a:t>
            </a:r>
            <a:r>
              <a:rPr lang="es-CL" sz="2200" dirty="0"/>
              <a:t> </a:t>
            </a:r>
            <a:r>
              <a:rPr lang="es-CL" sz="2200" dirty="0" err="1"/>
              <a:t>becomes</a:t>
            </a:r>
            <a:r>
              <a:rPr lang="es-CL" sz="2200" dirty="0"/>
              <a:t> </a:t>
            </a:r>
            <a:r>
              <a:rPr lang="es-CL" sz="2200" dirty="0" err="1"/>
              <a:t>important</a:t>
            </a:r>
            <a:r>
              <a:rPr lang="es-CL" sz="2200" dirty="0"/>
              <a:t>.</a:t>
            </a:r>
          </a:p>
          <a:p>
            <a:pPr indent="-393700">
              <a:buSzPts val="1650"/>
              <a:buFont typeface="Courier New"/>
              <a:buChar char="o"/>
            </a:pP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C502960B-23CB-A44A-EE42-CE99789950B3}"/>
            </a:ext>
          </a:extLst>
        </p:cNvPr>
        <p:cNvGrpSpPr/>
        <p:nvPr/>
      </p:nvGrpSpPr>
      <p:grpSpPr>
        <a:xfrm>
          <a:off x="0" y="0"/>
          <a:ext cx="0" cy="0"/>
          <a:chOff x="0" y="0"/>
          <a:chExt cx="0" cy="0"/>
        </a:xfrm>
      </p:grpSpPr>
      <p:pic>
        <p:nvPicPr>
          <p:cNvPr id="2" name="Google Shape;138;gd7b6b07b3d_2_0" descr="Imagen que contiene parado, tabla, tren, firmar&#10;&#10;Descripción generada automáticamente">
            <a:extLst>
              <a:ext uri="{FF2B5EF4-FFF2-40B4-BE49-F238E27FC236}">
                <a16:creationId xmlns:a16="http://schemas.microsoft.com/office/drawing/2014/main" id="{CDDDCFB5-AB21-D83F-BA93-E365DC47AA88}"/>
              </a:ext>
            </a:extLst>
          </p:cNvPr>
          <p:cNvPicPr preferRelativeResize="0">
            <a:picLocks/>
          </p:cNvPicPr>
          <p:nvPr/>
        </p:nvPicPr>
        <p:blipFill rotWithShape="1">
          <a:blip r:embed="rId3">
            <a:alphaModFix/>
          </a:blip>
          <a:srcRect r="11370"/>
          <a:stretch/>
        </p:blipFill>
        <p:spPr>
          <a:xfrm>
            <a:off x="9225407" y="394650"/>
            <a:ext cx="2885186" cy="6068700"/>
          </a:xfrm>
          <a:prstGeom prst="rect">
            <a:avLst/>
          </a:prstGeom>
          <a:noFill/>
          <a:ln w="9525" cap="flat" cmpd="sng">
            <a:solidFill>
              <a:schemeClr val="lt1"/>
            </a:solidFill>
            <a:prstDash val="solid"/>
            <a:round/>
            <a:headEnd type="none" w="sm" len="sm"/>
            <a:tailEnd type="none" w="sm" len="sm"/>
          </a:ln>
        </p:spPr>
      </p:pic>
      <p:sp>
        <p:nvSpPr>
          <p:cNvPr id="89" name="Google Shape;89;p1">
            <a:extLst>
              <a:ext uri="{FF2B5EF4-FFF2-40B4-BE49-F238E27FC236}">
                <a16:creationId xmlns:a16="http://schemas.microsoft.com/office/drawing/2014/main" id="{31B402E4-4023-34D2-7076-36A5C49EC99F}"/>
              </a:ext>
            </a:extLst>
          </p:cNvPr>
          <p:cNvSpPr txBox="1">
            <a:spLocks noGrp="1"/>
          </p:cNvSpPr>
          <p:nvPr>
            <p:ph type="ctrTitle"/>
          </p:nvPr>
        </p:nvSpPr>
        <p:spPr>
          <a:xfrm>
            <a:off x="1038809" y="1918326"/>
            <a:ext cx="8186598" cy="1669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mbria"/>
              <a:buNone/>
            </a:pPr>
            <a:r>
              <a:rPr lang="en-US" sz="3900" dirty="0">
                <a:latin typeface="Cambria" panose="02040503050406030204" pitchFamily="18" charset="0"/>
                <a:ea typeface="Cambria" panose="02040503050406030204" pitchFamily="18" charset="0"/>
                <a:cs typeface="Georgia"/>
                <a:sym typeface="Georgia"/>
              </a:rPr>
              <a:t>Robotics, IoT And Point Of Sales Data To Measure The Impact Of </a:t>
            </a:r>
            <a:br>
              <a:rPr lang="en-US" sz="3900" dirty="0">
                <a:latin typeface="Cambria" panose="02040503050406030204" pitchFamily="18" charset="0"/>
                <a:ea typeface="Cambria" panose="02040503050406030204" pitchFamily="18" charset="0"/>
                <a:cs typeface="Georgia"/>
                <a:sym typeface="Georgia"/>
              </a:rPr>
            </a:br>
            <a:r>
              <a:rPr lang="en-US" sz="3900" dirty="0">
                <a:latin typeface="Cambria" panose="02040503050406030204" pitchFamily="18" charset="0"/>
                <a:ea typeface="Cambria" panose="02040503050406030204" pitchFamily="18" charset="0"/>
                <a:cs typeface="Georgia"/>
                <a:sym typeface="Georgia"/>
              </a:rPr>
              <a:t>Shelf Position On Sales</a:t>
            </a:r>
            <a:endParaRPr lang="en-US" sz="8700" dirty="0">
              <a:latin typeface="Cambria" panose="02040503050406030204" pitchFamily="18" charset="0"/>
              <a:ea typeface="Cambria" panose="02040503050406030204" pitchFamily="18" charset="0"/>
            </a:endParaRPr>
          </a:p>
        </p:txBody>
      </p:sp>
      <p:sp>
        <p:nvSpPr>
          <p:cNvPr id="90" name="Google Shape;90;p1">
            <a:extLst>
              <a:ext uri="{FF2B5EF4-FFF2-40B4-BE49-F238E27FC236}">
                <a16:creationId xmlns:a16="http://schemas.microsoft.com/office/drawing/2014/main" id="{BCF6E061-F108-4300-6C98-3CBBB29BE668}"/>
              </a:ext>
            </a:extLst>
          </p:cNvPr>
          <p:cNvSpPr txBox="1">
            <a:spLocks noGrp="1"/>
          </p:cNvSpPr>
          <p:nvPr>
            <p:ph type="subTitle" idx="1"/>
          </p:nvPr>
        </p:nvSpPr>
        <p:spPr>
          <a:xfrm>
            <a:off x="1440024" y="3926865"/>
            <a:ext cx="9144000" cy="675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s-CL" sz="2600" dirty="0"/>
              <a:t>Andrés Musalem</a:t>
            </a:r>
            <a:endParaRPr sz="2600" dirty="0"/>
          </a:p>
          <a:p>
            <a:pPr marL="0" lvl="0" indent="0" algn="ctr" rtl="0">
              <a:lnSpc>
                <a:spcPct val="90000"/>
              </a:lnSpc>
              <a:spcBef>
                <a:spcPts val="0"/>
              </a:spcBef>
              <a:spcAft>
                <a:spcPts val="0"/>
              </a:spcAft>
              <a:buClr>
                <a:schemeClr val="dk1"/>
              </a:buClr>
              <a:buSzPts val="2400"/>
              <a:buNone/>
            </a:pPr>
            <a:r>
              <a:rPr lang="es-CL" sz="2600" dirty="0"/>
              <a:t>Sofía Pontigo</a:t>
            </a:r>
          </a:p>
          <a:p>
            <a:pPr marL="0" lvl="0" indent="0" algn="ctr" rtl="0">
              <a:lnSpc>
                <a:spcPct val="90000"/>
              </a:lnSpc>
              <a:spcBef>
                <a:spcPts val="0"/>
              </a:spcBef>
              <a:spcAft>
                <a:spcPts val="0"/>
              </a:spcAft>
              <a:buClr>
                <a:schemeClr val="dk1"/>
              </a:buClr>
              <a:buSzPts val="2400"/>
              <a:buNone/>
            </a:pPr>
            <a:endParaRPr lang="es-CL" sz="2600" dirty="0"/>
          </a:p>
          <a:p>
            <a:pPr marL="0" lvl="0" indent="0" algn="ctr" rtl="0">
              <a:lnSpc>
                <a:spcPct val="90000"/>
              </a:lnSpc>
              <a:spcBef>
                <a:spcPts val="0"/>
              </a:spcBef>
              <a:spcAft>
                <a:spcPts val="0"/>
              </a:spcAft>
              <a:buClr>
                <a:schemeClr val="dk1"/>
              </a:buClr>
              <a:buSzPts val="2400"/>
              <a:buNone/>
            </a:pPr>
            <a:endParaRPr lang="es-CL" sz="2600" dirty="0"/>
          </a:p>
          <a:p>
            <a:pPr marL="0" lvl="0" indent="0" algn="ctr" rtl="0">
              <a:lnSpc>
                <a:spcPct val="90000"/>
              </a:lnSpc>
              <a:spcBef>
                <a:spcPts val="0"/>
              </a:spcBef>
              <a:spcAft>
                <a:spcPts val="0"/>
              </a:spcAft>
              <a:buClr>
                <a:schemeClr val="dk1"/>
              </a:buClr>
              <a:buSzPts val="2400"/>
              <a:buNone/>
            </a:pPr>
            <a:r>
              <a:rPr lang="es-CL" sz="2600" dirty="0"/>
              <a:t>Ariel </a:t>
            </a:r>
            <a:r>
              <a:rPr lang="es-CL" sz="2600" dirty="0" err="1"/>
              <a:t>Schilkrut</a:t>
            </a:r>
            <a:endParaRPr sz="2600" dirty="0"/>
          </a:p>
        </p:txBody>
      </p:sp>
      <p:pic>
        <p:nvPicPr>
          <p:cNvPr id="91" name="Google Shape;91;p1" descr="Imagen que contiene Texto&#10;&#10;Descripción generada automáticamente">
            <a:extLst>
              <a:ext uri="{FF2B5EF4-FFF2-40B4-BE49-F238E27FC236}">
                <a16:creationId xmlns:a16="http://schemas.microsoft.com/office/drawing/2014/main" id="{7DB2CE2C-7C1A-41CD-9430-A68C6899B951}"/>
              </a:ext>
            </a:extLst>
          </p:cNvPr>
          <p:cNvPicPr preferRelativeResize="0"/>
          <p:nvPr/>
        </p:nvPicPr>
        <p:blipFill rotWithShape="1">
          <a:blip r:embed="rId4">
            <a:alphaModFix/>
          </a:blip>
          <a:srcRect/>
          <a:stretch/>
        </p:blipFill>
        <p:spPr>
          <a:xfrm>
            <a:off x="156299" y="337955"/>
            <a:ext cx="4554088" cy="1151608"/>
          </a:xfrm>
          <a:prstGeom prst="rect">
            <a:avLst/>
          </a:prstGeom>
          <a:noFill/>
          <a:ln>
            <a:noFill/>
          </a:ln>
        </p:spPr>
      </p:pic>
      <p:sp>
        <p:nvSpPr>
          <p:cNvPr id="92" name="Google Shape;92;p1">
            <a:extLst>
              <a:ext uri="{FF2B5EF4-FFF2-40B4-BE49-F238E27FC236}">
                <a16:creationId xmlns:a16="http://schemas.microsoft.com/office/drawing/2014/main" id="{C8319950-7770-D012-BA83-FA085DE3404B}"/>
              </a:ext>
            </a:extLst>
          </p:cNvPr>
          <p:cNvSpPr txBox="1">
            <a:spLocks noGrp="1"/>
          </p:cNvSpPr>
          <p:nvPr>
            <p:ph type="subTitle" idx="1"/>
          </p:nvPr>
        </p:nvSpPr>
        <p:spPr>
          <a:xfrm>
            <a:off x="1440024" y="4661631"/>
            <a:ext cx="9144000" cy="675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s-CL" sz="2000" b="1" dirty="0" err="1"/>
              <a:t>University</a:t>
            </a:r>
            <a:r>
              <a:rPr lang="es-CL" sz="2000" b="1" dirty="0"/>
              <a:t> </a:t>
            </a:r>
            <a:r>
              <a:rPr lang="es-CL" sz="2000" b="1" dirty="0" err="1"/>
              <a:t>of</a:t>
            </a:r>
            <a:r>
              <a:rPr lang="es-CL" sz="2000" b="1" dirty="0"/>
              <a:t> Chile</a:t>
            </a:r>
          </a:p>
          <a:p>
            <a:pPr marL="0" lvl="0" indent="0" algn="ctr" rtl="0">
              <a:lnSpc>
                <a:spcPct val="90000"/>
              </a:lnSpc>
              <a:spcBef>
                <a:spcPts val="0"/>
              </a:spcBef>
              <a:spcAft>
                <a:spcPts val="0"/>
              </a:spcAft>
              <a:buClr>
                <a:schemeClr val="dk1"/>
              </a:buClr>
              <a:buSzPts val="2400"/>
              <a:buNone/>
            </a:pPr>
            <a:endParaRPr lang="es-CL" sz="2000" b="1" dirty="0"/>
          </a:p>
          <a:p>
            <a:pPr marL="0" lvl="0" indent="0" algn="ctr" rtl="0">
              <a:lnSpc>
                <a:spcPct val="90000"/>
              </a:lnSpc>
              <a:spcBef>
                <a:spcPts val="0"/>
              </a:spcBef>
              <a:spcAft>
                <a:spcPts val="0"/>
              </a:spcAft>
              <a:buClr>
                <a:schemeClr val="dk1"/>
              </a:buClr>
              <a:buSzPts val="2400"/>
              <a:buNone/>
            </a:pPr>
            <a:endParaRPr lang="es-CL" sz="2000" b="1" dirty="0"/>
          </a:p>
          <a:p>
            <a:pPr marL="0" lvl="0" indent="0" algn="ctr" rtl="0">
              <a:lnSpc>
                <a:spcPct val="90000"/>
              </a:lnSpc>
              <a:spcBef>
                <a:spcPts val="0"/>
              </a:spcBef>
              <a:spcAft>
                <a:spcPts val="0"/>
              </a:spcAft>
              <a:buClr>
                <a:schemeClr val="dk1"/>
              </a:buClr>
              <a:buSzPts val="2400"/>
              <a:buNone/>
            </a:pPr>
            <a:endParaRPr lang="es-CL" sz="2000" b="1" dirty="0"/>
          </a:p>
          <a:p>
            <a:pPr marL="0" lvl="0" indent="0" algn="ctr" rtl="0">
              <a:lnSpc>
                <a:spcPct val="90000"/>
              </a:lnSpc>
              <a:spcBef>
                <a:spcPts val="0"/>
              </a:spcBef>
              <a:spcAft>
                <a:spcPts val="0"/>
              </a:spcAft>
              <a:buClr>
                <a:schemeClr val="dk1"/>
              </a:buClr>
              <a:buSzPts val="2400"/>
              <a:buNone/>
            </a:pPr>
            <a:r>
              <a:rPr lang="es-CL" sz="2000" b="1" dirty="0" err="1"/>
              <a:t>Zippedi</a:t>
            </a:r>
            <a:endParaRPr sz="2000" b="1" dirty="0"/>
          </a:p>
        </p:txBody>
      </p:sp>
      <p:sp>
        <p:nvSpPr>
          <p:cNvPr id="93" name="Google Shape;93;p1">
            <a:extLst>
              <a:ext uri="{FF2B5EF4-FFF2-40B4-BE49-F238E27FC236}">
                <a16:creationId xmlns:a16="http://schemas.microsoft.com/office/drawing/2014/main" id="{53143C87-B19D-0DDC-A8CD-3D9A7ED79CFF}"/>
              </a:ext>
            </a:extLst>
          </p:cNvPr>
          <p:cNvSpPr txBox="1"/>
          <p:nvPr/>
        </p:nvSpPr>
        <p:spPr>
          <a:xfrm>
            <a:off x="0" y="6581000"/>
            <a:ext cx="12192000" cy="276900"/>
          </a:xfrm>
          <a:prstGeom prst="rect">
            <a:avLst/>
          </a:prstGeom>
          <a:solidFill>
            <a:srgbClr val="DF3D39"/>
          </a:solidFill>
          <a:ln w="9525" cap="flat" cmpd="sng">
            <a:solidFill>
              <a:srgbClr val="DF3D39"/>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mbria"/>
              <a:ea typeface="Cambria"/>
              <a:cs typeface="Cambria"/>
              <a:sym typeface="Cambria"/>
            </a:endParaRPr>
          </a:p>
        </p:txBody>
      </p:sp>
      <p:pic>
        <p:nvPicPr>
          <p:cNvPr id="3" name="Google Shape;139;gd7b6b07b3d_2_0" descr="Imagen que contiene llenado, hecho de madera, entero, puente&#10;&#10;Descripción generada automáticamente">
            <a:extLst>
              <a:ext uri="{FF2B5EF4-FFF2-40B4-BE49-F238E27FC236}">
                <a16:creationId xmlns:a16="http://schemas.microsoft.com/office/drawing/2014/main" id="{4833A4B4-C1EF-3774-78DF-15E3E25FEDB6}"/>
              </a:ext>
            </a:extLst>
          </p:cNvPr>
          <p:cNvPicPr preferRelativeResize="0"/>
          <p:nvPr/>
        </p:nvPicPr>
        <p:blipFill rotWithShape="1">
          <a:blip r:embed="rId5">
            <a:alphaModFix/>
          </a:blip>
          <a:srcRect/>
          <a:stretch/>
        </p:blipFill>
        <p:spPr>
          <a:xfrm>
            <a:off x="510863" y="4016589"/>
            <a:ext cx="3435986" cy="1972218"/>
          </a:xfrm>
          <a:prstGeom prst="rect">
            <a:avLst/>
          </a:prstGeom>
          <a:noFill/>
          <a:ln>
            <a:noFill/>
          </a:ln>
        </p:spPr>
      </p:pic>
    </p:spTree>
    <p:extLst>
      <p:ext uri="{BB962C8B-B14F-4D97-AF65-F5344CB8AC3E}">
        <p14:creationId xmlns:p14="http://schemas.microsoft.com/office/powerpoint/2010/main" val="3491239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4"/>
          <p:cNvSpPr/>
          <p:nvPr/>
        </p:nvSpPr>
        <p:spPr>
          <a:xfrm>
            <a:off x="0" y="702141"/>
            <a:ext cx="605940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97" name="Google Shape;97;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dirty="0" err="1">
                <a:solidFill>
                  <a:schemeClr val="lt1"/>
                </a:solidFill>
              </a:rPr>
              <a:t>This</a:t>
            </a:r>
            <a:r>
              <a:rPr lang="es-CL" dirty="0">
                <a:solidFill>
                  <a:schemeClr val="lt1"/>
                </a:solidFill>
              </a:rPr>
              <a:t> </a:t>
            </a:r>
            <a:r>
              <a:rPr lang="es-CL" dirty="0" err="1">
                <a:solidFill>
                  <a:schemeClr val="lt1"/>
                </a:solidFill>
              </a:rPr>
              <a:t>paper</a:t>
            </a:r>
            <a:endParaRPr dirty="0"/>
          </a:p>
        </p:txBody>
      </p:sp>
      <p:sp>
        <p:nvSpPr>
          <p:cNvPr id="98" name="Google Shape;98;p4"/>
          <p:cNvSpPr txBox="1">
            <a:spLocks noGrp="1"/>
          </p:cNvSpPr>
          <p:nvPr>
            <p:ph type="body" idx="1"/>
          </p:nvPr>
        </p:nvSpPr>
        <p:spPr>
          <a:xfrm>
            <a:off x="838200" y="1825624"/>
            <a:ext cx="10515600" cy="3064427"/>
          </a:xfrm>
          <a:prstGeom prst="rect">
            <a:avLst/>
          </a:prstGeom>
          <a:noFill/>
          <a:ln>
            <a:noFill/>
          </a:ln>
        </p:spPr>
        <p:txBody>
          <a:bodyPr spcFirstLastPara="1" wrap="square" lIns="91425" tIns="45700" rIns="91425" bIns="45700" anchor="t" anchorCtr="0">
            <a:normAutofit/>
          </a:bodyPr>
          <a:lstStyle/>
          <a:p>
            <a:pPr marL="228600" lvl="0" indent="-228600" algn="just" rtl="0">
              <a:lnSpc>
                <a:spcPct val="115000"/>
              </a:lnSpc>
              <a:spcBef>
                <a:spcPts val="0"/>
              </a:spcBef>
              <a:spcAft>
                <a:spcPts val="0"/>
              </a:spcAft>
              <a:buSzPts val="2600"/>
              <a:buFont typeface="Calibri"/>
              <a:buChar char="•"/>
            </a:pPr>
            <a:r>
              <a:rPr lang="en-US" sz="3200" dirty="0"/>
              <a:t>Uses a </a:t>
            </a:r>
            <a:r>
              <a:rPr lang="en-US" sz="3200" b="1" dirty="0">
                <a:solidFill>
                  <a:srgbClr val="0070C0"/>
                </a:solidFill>
              </a:rPr>
              <a:t>new data capture technology </a:t>
            </a:r>
            <a:r>
              <a:rPr lang="en-US" sz="3200" dirty="0"/>
              <a:t>(robotics, IoT, image processing) combined with a </a:t>
            </a:r>
            <a:r>
              <a:rPr lang="en-US" sz="3200" b="1" dirty="0">
                <a:solidFill>
                  <a:srgbClr val="0070C0"/>
                </a:solidFill>
              </a:rPr>
              <a:t>quasi-experimental</a:t>
            </a:r>
            <a:r>
              <a:rPr lang="en-US" sz="3200" dirty="0"/>
              <a:t> approach to estimate the effect of shelf position changes on sales. </a:t>
            </a:r>
          </a:p>
          <a:p>
            <a:pPr marL="228600" lvl="0" indent="-228600" algn="just" rtl="0">
              <a:lnSpc>
                <a:spcPct val="115000"/>
              </a:lnSpc>
              <a:spcBef>
                <a:spcPts val="0"/>
              </a:spcBef>
              <a:spcAft>
                <a:spcPts val="0"/>
              </a:spcAft>
              <a:buSzPts val="2600"/>
              <a:buFont typeface="Calibri"/>
              <a:buChar char="•"/>
            </a:pPr>
            <a:endParaRPr lang="en-US" sz="3200" dirty="0"/>
          </a:p>
        </p:txBody>
      </p:sp>
    </p:spTree>
    <p:extLst>
      <p:ext uri="{BB962C8B-B14F-4D97-AF65-F5344CB8AC3E}">
        <p14:creationId xmlns:p14="http://schemas.microsoft.com/office/powerpoint/2010/main" val="1439145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3"/>
          <p:cNvSpPr/>
          <p:nvPr/>
        </p:nvSpPr>
        <p:spPr>
          <a:xfrm>
            <a:off x="0" y="702141"/>
            <a:ext cx="605940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111" name="Google Shape;111;p13"/>
          <p:cNvSpPr txBox="1">
            <a:spLocks noGrp="1"/>
          </p:cNvSpPr>
          <p:nvPr>
            <p:ph type="title"/>
          </p:nvPr>
        </p:nvSpPr>
        <p:spPr>
          <a:xfrm>
            <a:off x="838200" y="39560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dirty="0" err="1">
                <a:solidFill>
                  <a:schemeClr val="lt1"/>
                </a:solidFill>
              </a:rPr>
              <a:t>Zippedi</a:t>
            </a:r>
            <a:r>
              <a:rPr lang="es-CL" dirty="0">
                <a:solidFill>
                  <a:schemeClr val="lt1"/>
                </a:solidFill>
              </a:rPr>
              <a:t> data</a:t>
            </a:r>
            <a:endParaRPr dirty="0">
              <a:solidFill>
                <a:schemeClr val="lt1"/>
              </a:solidFill>
            </a:endParaRPr>
          </a:p>
        </p:txBody>
      </p:sp>
      <p:sp>
        <p:nvSpPr>
          <p:cNvPr id="114" name="Google Shape;114;p13"/>
          <p:cNvSpPr txBox="1"/>
          <p:nvPr/>
        </p:nvSpPr>
        <p:spPr>
          <a:xfrm>
            <a:off x="6673574" y="1110229"/>
            <a:ext cx="3837671"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CL" sz="2400" b="1" i="0" u="none" strike="noStrike" cap="none" dirty="0" err="1">
                <a:solidFill>
                  <a:schemeClr val="dk1"/>
                </a:solidFill>
                <a:latin typeface="Cambria"/>
                <a:ea typeface="Cambria"/>
                <a:cs typeface="Cambria"/>
                <a:sym typeface="Cambria"/>
              </a:rPr>
              <a:t>The</a:t>
            </a:r>
            <a:r>
              <a:rPr lang="es-CL" sz="2400" b="1" i="0" u="none" strike="noStrike" cap="none" dirty="0">
                <a:solidFill>
                  <a:schemeClr val="dk1"/>
                </a:solidFill>
                <a:latin typeface="Cambria"/>
                <a:ea typeface="Cambria"/>
                <a:cs typeface="Cambria"/>
                <a:sym typeface="Cambria"/>
              </a:rPr>
              <a:t> </a:t>
            </a:r>
            <a:r>
              <a:rPr lang="es-CL" sz="2400" b="1" i="0" u="none" strike="noStrike" cap="none" dirty="0" err="1">
                <a:solidFill>
                  <a:schemeClr val="dk1"/>
                </a:solidFill>
                <a:latin typeface="Cambria"/>
                <a:ea typeface="Cambria"/>
                <a:cs typeface="Cambria"/>
                <a:sym typeface="Cambria"/>
              </a:rPr>
              <a:t>Zippedi</a:t>
            </a:r>
            <a:r>
              <a:rPr lang="es-CL" sz="2400" b="1" i="0" u="none" strike="noStrike" cap="none" dirty="0">
                <a:solidFill>
                  <a:schemeClr val="dk1"/>
                </a:solidFill>
                <a:latin typeface="Cambria"/>
                <a:ea typeface="Cambria"/>
                <a:cs typeface="Cambria"/>
                <a:sym typeface="Cambria"/>
              </a:rPr>
              <a:t> Robot</a:t>
            </a:r>
            <a:endParaRPr sz="1400" b="0" i="0" u="none" strike="noStrike" cap="none" dirty="0">
              <a:solidFill>
                <a:srgbClr val="000000"/>
              </a:solidFill>
              <a:latin typeface="Arial"/>
              <a:ea typeface="Arial"/>
              <a:cs typeface="Arial"/>
              <a:sym typeface="Arial"/>
            </a:endParaRPr>
          </a:p>
        </p:txBody>
      </p:sp>
      <p:sp>
        <p:nvSpPr>
          <p:cNvPr id="116" name="Google Shape;116;p13"/>
          <p:cNvSpPr txBox="1"/>
          <p:nvPr/>
        </p:nvSpPr>
        <p:spPr>
          <a:xfrm>
            <a:off x="346166" y="2027704"/>
            <a:ext cx="189411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CL" sz="2400" b="0" i="0" u="none" strike="noStrike" cap="none">
                <a:solidFill>
                  <a:schemeClr val="dk1"/>
                </a:solidFill>
                <a:latin typeface="Cambria"/>
                <a:ea typeface="Cambria"/>
                <a:cs typeface="Cambria"/>
                <a:sym typeface="Cambria"/>
              </a:rPr>
              <a:t>Stockouts</a:t>
            </a:r>
            <a:endParaRPr sz="2400" b="0" i="0" u="none" strike="noStrike" cap="none">
              <a:solidFill>
                <a:schemeClr val="dk1"/>
              </a:solidFill>
              <a:latin typeface="Cambria"/>
              <a:ea typeface="Cambria"/>
              <a:cs typeface="Cambria"/>
              <a:sym typeface="Cambria"/>
            </a:endParaRPr>
          </a:p>
        </p:txBody>
      </p:sp>
      <p:sp>
        <p:nvSpPr>
          <p:cNvPr id="117" name="Google Shape;117;p13"/>
          <p:cNvSpPr txBox="1"/>
          <p:nvPr/>
        </p:nvSpPr>
        <p:spPr>
          <a:xfrm>
            <a:off x="346166" y="2953119"/>
            <a:ext cx="189411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CL" sz="2400" b="0" i="0" u="none" strike="noStrike" cap="none">
                <a:solidFill>
                  <a:schemeClr val="dk1"/>
                </a:solidFill>
                <a:latin typeface="Cambria"/>
                <a:ea typeface="Cambria"/>
                <a:cs typeface="Cambria"/>
                <a:sym typeface="Cambria"/>
              </a:rPr>
              <a:t>Missing price tags</a:t>
            </a:r>
            <a:endParaRPr sz="2400" b="0" i="0" u="none" strike="noStrike" cap="none">
              <a:solidFill>
                <a:schemeClr val="dk1"/>
              </a:solidFill>
              <a:latin typeface="Cambria"/>
              <a:ea typeface="Cambria"/>
              <a:cs typeface="Cambria"/>
              <a:sym typeface="Cambria"/>
            </a:endParaRPr>
          </a:p>
        </p:txBody>
      </p:sp>
      <p:sp>
        <p:nvSpPr>
          <p:cNvPr id="118" name="Google Shape;118;p13"/>
          <p:cNvSpPr txBox="1"/>
          <p:nvPr/>
        </p:nvSpPr>
        <p:spPr>
          <a:xfrm>
            <a:off x="346166" y="4254000"/>
            <a:ext cx="189411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CL" sz="2400" b="0" i="0" u="none" strike="noStrike" cap="none">
                <a:solidFill>
                  <a:schemeClr val="dk1"/>
                </a:solidFill>
                <a:latin typeface="Cambria"/>
                <a:ea typeface="Cambria"/>
                <a:cs typeface="Cambria"/>
                <a:sym typeface="Cambria"/>
              </a:rPr>
              <a:t>Product location</a:t>
            </a:r>
            <a:endParaRPr sz="2400" b="0" i="0" u="none" strike="noStrike" cap="none">
              <a:solidFill>
                <a:schemeClr val="dk1"/>
              </a:solidFill>
              <a:latin typeface="Cambria"/>
              <a:ea typeface="Cambria"/>
              <a:cs typeface="Cambria"/>
              <a:sym typeface="Cambria"/>
            </a:endParaRPr>
          </a:p>
        </p:txBody>
      </p:sp>
      <p:sp>
        <p:nvSpPr>
          <p:cNvPr id="119" name="Google Shape;119;p13"/>
          <p:cNvSpPr/>
          <p:nvPr/>
        </p:nvSpPr>
        <p:spPr>
          <a:xfrm>
            <a:off x="2072646" y="3101978"/>
            <a:ext cx="1085224" cy="830997"/>
          </a:xfrm>
          <a:prstGeom prst="stripedRightArrow">
            <a:avLst>
              <a:gd name="adj1" fmla="val 50000"/>
              <a:gd name="adj2" fmla="val 50000"/>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120" name="Google Shape;120;p13"/>
          <p:cNvSpPr txBox="1"/>
          <p:nvPr/>
        </p:nvSpPr>
        <p:spPr>
          <a:xfrm>
            <a:off x="3202322" y="2027704"/>
            <a:ext cx="189411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CL" sz="2400" b="0" i="0" u="none" strike="noStrike" cap="none">
                <a:solidFill>
                  <a:schemeClr val="dk1"/>
                </a:solidFill>
                <a:latin typeface="Cambria"/>
                <a:ea typeface="Cambria"/>
                <a:cs typeface="Cambria"/>
                <a:sym typeface="Cambria"/>
              </a:rPr>
              <a:t>On-shelf</a:t>
            </a:r>
            <a:endParaRPr sz="2400" b="0" i="0" u="none" strike="noStrike" cap="none">
              <a:solidFill>
                <a:schemeClr val="dk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2400"/>
              <a:buFont typeface="Arial"/>
              <a:buNone/>
            </a:pPr>
            <a:r>
              <a:rPr lang="es-CL" sz="2400" b="0" i="0" u="none" strike="noStrike" cap="none">
                <a:solidFill>
                  <a:schemeClr val="dk1"/>
                </a:solidFill>
                <a:latin typeface="Cambria"/>
                <a:ea typeface="Cambria"/>
                <a:cs typeface="Cambria"/>
                <a:sym typeface="Cambria"/>
              </a:rPr>
              <a:t>availability</a:t>
            </a:r>
            <a:endParaRPr sz="2400" b="0" i="0" u="none" strike="noStrike" cap="none">
              <a:solidFill>
                <a:schemeClr val="dk1"/>
              </a:solidFill>
              <a:latin typeface="Cambria"/>
              <a:ea typeface="Cambria"/>
              <a:cs typeface="Cambria"/>
              <a:sym typeface="Cambria"/>
            </a:endParaRPr>
          </a:p>
        </p:txBody>
      </p:sp>
      <p:sp>
        <p:nvSpPr>
          <p:cNvPr id="121" name="Google Shape;121;p13"/>
          <p:cNvSpPr txBox="1"/>
          <p:nvPr/>
        </p:nvSpPr>
        <p:spPr>
          <a:xfrm>
            <a:off x="3202322" y="2953118"/>
            <a:ext cx="189411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CL" sz="2400" b="0" i="0" u="none" strike="noStrike" cap="none">
                <a:solidFill>
                  <a:schemeClr val="dk1"/>
                </a:solidFill>
                <a:latin typeface="Cambria"/>
                <a:ea typeface="Cambria"/>
                <a:cs typeface="Cambria"/>
                <a:sym typeface="Cambria"/>
              </a:rPr>
              <a:t>Price integrity</a:t>
            </a:r>
            <a:endParaRPr sz="2400" b="0" i="0" u="none" strike="noStrike" cap="none">
              <a:solidFill>
                <a:schemeClr val="dk1"/>
              </a:solidFill>
              <a:latin typeface="Cambria"/>
              <a:ea typeface="Cambria"/>
              <a:cs typeface="Cambria"/>
              <a:sym typeface="Cambria"/>
            </a:endParaRPr>
          </a:p>
        </p:txBody>
      </p:sp>
      <p:sp>
        <p:nvSpPr>
          <p:cNvPr id="122" name="Google Shape;122;p13"/>
          <p:cNvSpPr txBox="1"/>
          <p:nvPr/>
        </p:nvSpPr>
        <p:spPr>
          <a:xfrm>
            <a:off x="3202322" y="4200091"/>
            <a:ext cx="189411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CL" sz="2400" b="0" i="0" u="none" strike="noStrike" cap="none">
                <a:solidFill>
                  <a:schemeClr val="dk1"/>
                </a:solidFill>
                <a:latin typeface="Cambria"/>
                <a:ea typeface="Cambria"/>
                <a:cs typeface="Cambria"/>
                <a:sym typeface="Cambria"/>
              </a:rPr>
              <a:t>Planogram compliance</a:t>
            </a:r>
            <a:endParaRPr sz="2400" b="0" i="0" u="none" strike="noStrike" cap="none">
              <a:solidFill>
                <a:schemeClr val="dk1"/>
              </a:solidFill>
              <a:latin typeface="Cambria"/>
              <a:ea typeface="Cambria"/>
              <a:cs typeface="Cambria"/>
              <a:sym typeface="Cambria"/>
            </a:endParaRPr>
          </a:p>
        </p:txBody>
      </p:sp>
      <p:sp>
        <p:nvSpPr>
          <p:cNvPr id="123" name="Google Shape;123;p13"/>
          <p:cNvSpPr/>
          <p:nvPr/>
        </p:nvSpPr>
        <p:spPr>
          <a:xfrm>
            <a:off x="191362" y="4264792"/>
            <a:ext cx="1556158" cy="830997"/>
          </a:xfrm>
          <a:prstGeom prst="roundRect">
            <a:avLst>
              <a:gd name="adj" fmla="val 16667"/>
            </a:avLst>
          </a:prstGeom>
          <a:solidFill>
            <a:srgbClr val="E03E39">
              <a:alpha val="9411"/>
            </a:srgbClr>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124" name="Google Shape;124;p13"/>
          <p:cNvSpPr txBox="1"/>
          <p:nvPr/>
        </p:nvSpPr>
        <p:spPr>
          <a:xfrm>
            <a:off x="2014107" y="2753063"/>
            <a:ext cx="189411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CL" sz="2000" b="1" i="0" u="none" strike="noStrike" cap="none">
                <a:solidFill>
                  <a:srgbClr val="C00000"/>
                </a:solidFill>
                <a:latin typeface="Cambria"/>
                <a:ea typeface="Cambria"/>
                <a:cs typeface="Cambria"/>
                <a:sym typeface="Cambria"/>
              </a:rPr>
              <a:t>Improve</a:t>
            </a:r>
            <a:endParaRPr sz="2000" b="1" i="0" u="none" strike="noStrike" cap="none">
              <a:solidFill>
                <a:srgbClr val="C00000"/>
              </a:solidFill>
              <a:latin typeface="Cambria"/>
              <a:ea typeface="Cambria"/>
              <a:cs typeface="Cambria"/>
              <a:sym typeface="Cambria"/>
            </a:endParaRPr>
          </a:p>
        </p:txBody>
      </p:sp>
      <p:pic>
        <p:nvPicPr>
          <p:cNvPr id="2" name="ROBOT CHILENO ZIPPEDI">
            <a:hlinkClick r:id="" action="ppaction://media"/>
            <a:extLst>
              <a:ext uri="{FF2B5EF4-FFF2-40B4-BE49-F238E27FC236}">
                <a16:creationId xmlns:a16="http://schemas.microsoft.com/office/drawing/2014/main" id="{74B57B81-C993-68D2-2E7F-3691A7C9CB8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3121" r="12659"/>
          <a:stretch/>
        </p:blipFill>
        <p:spPr>
          <a:xfrm>
            <a:off x="5492931" y="1572329"/>
            <a:ext cx="6445069" cy="4884509"/>
          </a:xfrm>
          <a:prstGeom prst="rect">
            <a:avLst/>
          </a:prstGeom>
        </p:spPr>
      </p:pic>
    </p:spTree>
    <p:extLst>
      <p:ext uri="{BB962C8B-B14F-4D97-AF65-F5344CB8AC3E}">
        <p14:creationId xmlns:p14="http://schemas.microsoft.com/office/powerpoint/2010/main" val="271255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d7b6b07b3d_2_0"/>
          <p:cNvSpPr/>
          <p:nvPr/>
        </p:nvSpPr>
        <p:spPr>
          <a:xfrm>
            <a:off x="0" y="702141"/>
            <a:ext cx="605940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137" name="Google Shape;137;gd7b6b07b3d_2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a:solidFill>
                  <a:schemeClr val="lt1"/>
                </a:solidFill>
              </a:rPr>
              <a:t>Product Location</a:t>
            </a:r>
            <a:endParaRPr>
              <a:solidFill>
                <a:schemeClr val="lt1"/>
              </a:solidFill>
            </a:endParaRPr>
          </a:p>
        </p:txBody>
      </p:sp>
      <p:pic>
        <p:nvPicPr>
          <p:cNvPr id="138" name="Google Shape;138;gd7b6b07b3d_2_0" descr="Imagen que contiene parado, tabla, tren, firmar&#10;&#10;Descripción generada automáticamente"/>
          <p:cNvPicPr preferRelativeResize="0">
            <a:picLocks noGrp="1"/>
          </p:cNvPicPr>
          <p:nvPr>
            <p:ph type="body" idx="1"/>
          </p:nvPr>
        </p:nvPicPr>
        <p:blipFill rotWithShape="1">
          <a:blip r:embed="rId3">
            <a:alphaModFix/>
          </a:blip>
          <a:srcRect/>
          <a:stretch/>
        </p:blipFill>
        <p:spPr>
          <a:xfrm>
            <a:off x="8517613" y="365125"/>
            <a:ext cx="3255300" cy="6068700"/>
          </a:xfrm>
          <a:prstGeom prst="rect">
            <a:avLst/>
          </a:prstGeom>
          <a:noFill/>
          <a:ln w="9525" cap="flat" cmpd="sng">
            <a:solidFill>
              <a:schemeClr val="lt1"/>
            </a:solidFill>
            <a:prstDash val="solid"/>
            <a:round/>
            <a:headEnd type="none" w="sm" len="sm"/>
            <a:tailEnd type="none" w="sm" len="sm"/>
          </a:ln>
        </p:spPr>
      </p:pic>
      <p:pic>
        <p:nvPicPr>
          <p:cNvPr id="139" name="Google Shape;139;gd7b6b07b3d_2_0" descr="Imagen que contiene llenado, hecho de madera, entero, puente&#10;&#10;Descripción generada automáticamente"/>
          <p:cNvPicPr preferRelativeResize="0"/>
          <p:nvPr/>
        </p:nvPicPr>
        <p:blipFill rotWithShape="1">
          <a:blip r:embed="rId4">
            <a:alphaModFix/>
          </a:blip>
          <a:srcRect/>
          <a:stretch/>
        </p:blipFill>
        <p:spPr>
          <a:xfrm>
            <a:off x="736600" y="2006600"/>
            <a:ext cx="7781026" cy="2844800"/>
          </a:xfrm>
          <a:prstGeom prst="rect">
            <a:avLst/>
          </a:prstGeom>
          <a:noFill/>
          <a:ln>
            <a:noFill/>
          </a:ln>
        </p:spPr>
      </p:pic>
      <p:sp>
        <p:nvSpPr>
          <p:cNvPr id="140" name="Google Shape;140;gd7b6b07b3d_2_0"/>
          <p:cNvSpPr txBox="1"/>
          <p:nvPr/>
        </p:nvSpPr>
        <p:spPr>
          <a:xfrm>
            <a:off x="2296708" y="4851403"/>
            <a:ext cx="46608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CL" sz="1800" b="0" i="0" u="none" strike="noStrike" cap="none">
                <a:solidFill>
                  <a:schemeClr val="dk1"/>
                </a:solidFill>
                <a:latin typeface="Cambria"/>
                <a:ea typeface="Cambria"/>
                <a:cs typeface="Cambria"/>
                <a:sym typeface="Cambria"/>
              </a:rPr>
              <a:t>Photographed shelf</a:t>
            </a:r>
            <a:endParaRPr sz="1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00090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4"/>
          <p:cNvSpPr/>
          <p:nvPr/>
        </p:nvSpPr>
        <p:spPr>
          <a:xfrm>
            <a:off x="0" y="702141"/>
            <a:ext cx="605940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97" name="Google Shape;97;p4"/>
          <p:cNvSpPr txBox="1">
            <a:spLocks noGrp="1"/>
          </p:cNvSpPr>
          <p:nvPr>
            <p:ph type="title"/>
          </p:nvPr>
        </p:nvSpPr>
        <p:spPr>
          <a:xfrm>
            <a:off x="667379"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dirty="0" err="1">
                <a:solidFill>
                  <a:schemeClr val="lt1"/>
                </a:solidFill>
              </a:rPr>
              <a:t>Hypotheses</a:t>
            </a:r>
            <a:r>
              <a:rPr lang="es-CL" dirty="0">
                <a:solidFill>
                  <a:schemeClr val="lt1"/>
                </a:solidFill>
              </a:rPr>
              <a:t>: Vertical</a:t>
            </a:r>
            <a:endParaRPr dirty="0"/>
          </a:p>
        </p:txBody>
      </p:sp>
      <p:sp>
        <p:nvSpPr>
          <p:cNvPr id="98" name="Google Shape;98;p4"/>
          <p:cNvSpPr txBox="1">
            <a:spLocks noGrp="1"/>
          </p:cNvSpPr>
          <p:nvPr>
            <p:ph type="body" idx="1"/>
          </p:nvPr>
        </p:nvSpPr>
        <p:spPr>
          <a:xfrm>
            <a:off x="556007" y="1703248"/>
            <a:ext cx="8809057" cy="4351200"/>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just" rtl="0">
              <a:lnSpc>
                <a:spcPct val="115000"/>
              </a:lnSpc>
              <a:spcBef>
                <a:spcPts val="0"/>
              </a:spcBef>
              <a:spcAft>
                <a:spcPts val="0"/>
              </a:spcAft>
              <a:buSzPts val="2600"/>
              <a:buFont typeface="Calibri"/>
              <a:buChar char="•"/>
            </a:pPr>
            <a:r>
              <a:rPr lang="es-CL" sz="2600" b="1" dirty="0" err="1"/>
              <a:t>Related</a:t>
            </a:r>
            <a:r>
              <a:rPr lang="es-CL" sz="2600" b="1" dirty="0"/>
              <a:t> </a:t>
            </a:r>
            <a:r>
              <a:rPr lang="es-CL" sz="2600" b="1" dirty="0" err="1"/>
              <a:t>research</a:t>
            </a:r>
            <a:r>
              <a:rPr lang="es-CL" sz="2600" b="1" dirty="0"/>
              <a:t>:</a:t>
            </a:r>
          </a:p>
          <a:p>
            <a:pPr marL="685800" lvl="1" indent="-228600">
              <a:lnSpc>
                <a:spcPct val="115000"/>
              </a:lnSpc>
              <a:spcBef>
                <a:spcPts val="0"/>
              </a:spcBef>
              <a:buSzPts val="2600"/>
              <a:buFont typeface="Calibri"/>
              <a:buChar char="•"/>
            </a:pPr>
            <a:r>
              <a:rPr lang="en-US" dirty="0"/>
              <a:t>Hendrickson and </a:t>
            </a:r>
            <a:r>
              <a:rPr lang="en-US" dirty="0" err="1"/>
              <a:t>Ailawadi</a:t>
            </a:r>
            <a:r>
              <a:rPr lang="en-US" dirty="0"/>
              <a:t> (2014): natural gaze span is about 60 degrees long; consumers comfortably look at objects </a:t>
            </a:r>
            <a:r>
              <a:rPr lang="en-US" b="1" dirty="0">
                <a:solidFill>
                  <a:srgbClr val="0070C0"/>
                </a:solidFill>
              </a:rPr>
              <a:t>25 degrees above and 35 degrees below</a:t>
            </a:r>
            <a:r>
              <a:rPr lang="en-US" b="1" dirty="0"/>
              <a:t> </a:t>
            </a:r>
            <a:r>
              <a:rPr lang="en-US" dirty="0"/>
              <a:t>eye level</a:t>
            </a:r>
          </a:p>
          <a:p>
            <a:pPr marL="685800" lvl="1" indent="-228600">
              <a:lnSpc>
                <a:spcPct val="115000"/>
              </a:lnSpc>
              <a:spcBef>
                <a:spcPts val="0"/>
              </a:spcBef>
              <a:buSzPts val="2600"/>
              <a:buFont typeface="Calibri"/>
              <a:buChar char="•"/>
            </a:pPr>
            <a:r>
              <a:rPr lang="en-US" dirty="0"/>
              <a:t>Chen et al. (2021): using an ambulatory eye-tracking experiment show that products that receive the </a:t>
            </a:r>
            <a:r>
              <a:rPr lang="en-US" b="1" dirty="0">
                <a:solidFill>
                  <a:srgbClr val="0070C0"/>
                </a:solidFill>
              </a:rPr>
              <a:t>greatest attention </a:t>
            </a:r>
            <a:r>
              <a:rPr lang="en-US" dirty="0"/>
              <a:t>are those </a:t>
            </a:r>
            <a:r>
              <a:rPr lang="en-US" b="1" dirty="0">
                <a:solidFill>
                  <a:srgbClr val="0070C0"/>
                </a:solidFill>
              </a:rPr>
              <a:t>at the chest </a:t>
            </a:r>
            <a:r>
              <a:rPr lang="en-US" dirty="0"/>
              <a:t>(rather than eye) level. </a:t>
            </a:r>
          </a:p>
          <a:p>
            <a:pPr marL="457200" lvl="1" indent="0">
              <a:lnSpc>
                <a:spcPct val="115000"/>
              </a:lnSpc>
              <a:spcBef>
                <a:spcPts val="0"/>
              </a:spcBef>
              <a:buSzPts val="2600"/>
              <a:buNone/>
            </a:pPr>
            <a:endParaRPr lang="en-US" dirty="0"/>
          </a:p>
          <a:p>
            <a:pPr marL="457200" lvl="1" indent="0">
              <a:lnSpc>
                <a:spcPct val="115000"/>
              </a:lnSpc>
              <a:spcBef>
                <a:spcPts val="0"/>
              </a:spcBef>
              <a:buSzPts val="2600"/>
              <a:buNone/>
            </a:pPr>
            <a:r>
              <a:rPr lang="en-US" b="1" dirty="0"/>
              <a:t>H1 - Vertical Center: </a:t>
            </a:r>
            <a:r>
              <a:rPr lang="en-US" dirty="0"/>
              <a:t>Products placed at heights right below the eye level achieve greater sales than if they were placed at other heights.</a:t>
            </a:r>
            <a:br>
              <a:rPr lang="en-US" sz="2000" dirty="0"/>
            </a:br>
            <a:endParaRPr lang="en-US" sz="2000" dirty="0"/>
          </a:p>
          <a:p>
            <a:pPr marL="457200" lvl="1" indent="0">
              <a:lnSpc>
                <a:spcPct val="115000"/>
              </a:lnSpc>
              <a:spcBef>
                <a:spcPts val="0"/>
              </a:spcBef>
              <a:buSzPts val="2600"/>
              <a:buNone/>
            </a:pPr>
            <a:r>
              <a:rPr lang="en-US" b="1" dirty="0"/>
              <a:t>H2 - Bottom versus top vertical positions: </a:t>
            </a:r>
            <a:r>
              <a:rPr lang="en-US" dirty="0"/>
              <a:t>For shelves of a typical height (i.e., at least 2 meters or 6.5 feet), products placed at the lowest level of a shelf achieve greater sales than if they were placed at the highest level.</a:t>
            </a:r>
          </a:p>
          <a:p>
            <a:pPr marL="457200" lvl="1" indent="0">
              <a:lnSpc>
                <a:spcPct val="115000"/>
              </a:lnSpc>
              <a:spcBef>
                <a:spcPts val="0"/>
              </a:spcBef>
              <a:buSzPts val="2600"/>
              <a:buNone/>
            </a:pPr>
            <a:endParaRPr lang="en-US" sz="2200" b="1" dirty="0"/>
          </a:p>
          <a:p>
            <a:pPr marL="457200" lvl="1" indent="0">
              <a:lnSpc>
                <a:spcPct val="115000"/>
              </a:lnSpc>
              <a:spcBef>
                <a:spcPts val="0"/>
              </a:spcBef>
              <a:buSzPts val="2600"/>
              <a:buNone/>
            </a:pPr>
            <a:endParaRPr lang="es-CL" sz="2200" b="1" dirty="0"/>
          </a:p>
        </p:txBody>
      </p:sp>
      <p:grpSp>
        <p:nvGrpSpPr>
          <p:cNvPr id="8" name="Grupo 7">
            <a:extLst>
              <a:ext uri="{FF2B5EF4-FFF2-40B4-BE49-F238E27FC236}">
                <a16:creationId xmlns:a16="http://schemas.microsoft.com/office/drawing/2014/main" id="{D75E4969-CE54-E3A6-EEB2-15CC8BD48379}"/>
              </a:ext>
            </a:extLst>
          </p:cNvPr>
          <p:cNvGrpSpPr/>
          <p:nvPr/>
        </p:nvGrpSpPr>
        <p:grpSpPr>
          <a:xfrm>
            <a:off x="9580004" y="1606467"/>
            <a:ext cx="2507325" cy="2191169"/>
            <a:chOff x="9580004" y="1606467"/>
            <a:chExt cx="2507325" cy="2191169"/>
          </a:xfrm>
        </p:grpSpPr>
        <p:pic>
          <p:nvPicPr>
            <p:cNvPr id="5" name="Imagen 4">
              <a:extLst>
                <a:ext uri="{FF2B5EF4-FFF2-40B4-BE49-F238E27FC236}">
                  <a16:creationId xmlns:a16="http://schemas.microsoft.com/office/drawing/2014/main" id="{DC5BACBA-6703-CC6E-D03C-636C1CF9D633}"/>
                </a:ext>
              </a:extLst>
            </p:cNvPr>
            <p:cNvPicPr>
              <a:picLocks noChangeAspect="1"/>
            </p:cNvPicPr>
            <p:nvPr/>
          </p:nvPicPr>
          <p:blipFill rotWithShape="1">
            <a:blip r:embed="rId3"/>
            <a:srcRect r="26879"/>
            <a:stretch/>
          </p:blipFill>
          <p:spPr>
            <a:xfrm flipH="1">
              <a:off x="9580004" y="1864061"/>
              <a:ext cx="2507325" cy="1933575"/>
            </a:xfrm>
            <a:prstGeom prst="rect">
              <a:avLst/>
            </a:prstGeom>
          </p:spPr>
        </p:pic>
        <p:pic>
          <p:nvPicPr>
            <p:cNvPr id="6" name="Imagen 5">
              <a:extLst>
                <a:ext uri="{FF2B5EF4-FFF2-40B4-BE49-F238E27FC236}">
                  <a16:creationId xmlns:a16="http://schemas.microsoft.com/office/drawing/2014/main" id="{7FC686D8-F8FF-13BA-1D0B-A566B736872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39" b="89759" l="19472" r="91089">
                          <a14:foregroundMark x1="27723" y1="36145" x2="27723" y2="36145"/>
                          <a14:foregroundMark x1="19472" y1="42169" x2="19472" y2="42169"/>
                        </a14:backgroundRemoval>
                      </a14:imgEffect>
                    </a14:imgLayer>
                  </a14:imgProps>
                </a:ext>
              </a:extLst>
            </a:blip>
            <a:srcRect l="13124" r="49888"/>
            <a:stretch/>
          </p:blipFill>
          <p:spPr>
            <a:xfrm>
              <a:off x="10568484" y="1606467"/>
              <a:ext cx="1067508" cy="1581150"/>
            </a:xfrm>
            <a:prstGeom prst="rect">
              <a:avLst/>
            </a:prstGeom>
          </p:spPr>
        </p:pic>
      </p:grpSp>
    </p:spTree>
    <p:extLst>
      <p:ext uri="{BB962C8B-B14F-4D97-AF65-F5344CB8AC3E}">
        <p14:creationId xmlns:p14="http://schemas.microsoft.com/office/powerpoint/2010/main" val="197976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3" name="Imagen 2">
            <a:extLst>
              <a:ext uri="{FF2B5EF4-FFF2-40B4-BE49-F238E27FC236}">
                <a16:creationId xmlns:a16="http://schemas.microsoft.com/office/drawing/2014/main" id="{5D3D4257-A5C6-79AF-9158-5B161F5157EE}"/>
              </a:ext>
            </a:extLst>
          </p:cNvPr>
          <p:cNvPicPr>
            <a:picLocks noChangeAspect="1"/>
          </p:cNvPicPr>
          <p:nvPr/>
        </p:nvPicPr>
        <p:blipFill>
          <a:blip r:embed="rId3"/>
          <a:stretch>
            <a:fillRect/>
          </a:stretch>
        </p:blipFill>
        <p:spPr>
          <a:xfrm>
            <a:off x="8450453" y="3566561"/>
            <a:ext cx="3662838" cy="2311984"/>
          </a:xfrm>
          <a:prstGeom prst="rect">
            <a:avLst/>
          </a:prstGeom>
        </p:spPr>
      </p:pic>
      <p:sp>
        <p:nvSpPr>
          <p:cNvPr id="96" name="Google Shape;96;p4"/>
          <p:cNvSpPr/>
          <p:nvPr/>
        </p:nvSpPr>
        <p:spPr>
          <a:xfrm>
            <a:off x="0" y="702141"/>
            <a:ext cx="605940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97" name="Google Shape;97;p4"/>
          <p:cNvSpPr txBox="1">
            <a:spLocks noGrp="1"/>
          </p:cNvSpPr>
          <p:nvPr>
            <p:ph type="title"/>
          </p:nvPr>
        </p:nvSpPr>
        <p:spPr>
          <a:xfrm>
            <a:off x="24289"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dirty="0" err="1">
                <a:solidFill>
                  <a:schemeClr val="lt1"/>
                </a:solidFill>
              </a:rPr>
              <a:t>Hypotheses</a:t>
            </a:r>
            <a:r>
              <a:rPr lang="es-CL" dirty="0">
                <a:solidFill>
                  <a:schemeClr val="lt1"/>
                </a:solidFill>
              </a:rPr>
              <a:t>: Horizontal</a:t>
            </a:r>
            <a:endParaRPr dirty="0"/>
          </a:p>
        </p:txBody>
      </p:sp>
      <p:sp>
        <p:nvSpPr>
          <p:cNvPr id="98" name="Google Shape;98;p4"/>
          <p:cNvSpPr txBox="1">
            <a:spLocks noGrp="1"/>
          </p:cNvSpPr>
          <p:nvPr>
            <p:ph type="body" idx="1"/>
          </p:nvPr>
        </p:nvSpPr>
        <p:spPr>
          <a:xfrm>
            <a:off x="37491" y="1680035"/>
            <a:ext cx="8582725" cy="4351200"/>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just" rtl="0">
              <a:lnSpc>
                <a:spcPct val="115000"/>
              </a:lnSpc>
              <a:spcBef>
                <a:spcPts val="0"/>
              </a:spcBef>
              <a:spcAft>
                <a:spcPts val="0"/>
              </a:spcAft>
              <a:buSzPts val="2600"/>
              <a:buFont typeface="Calibri"/>
              <a:buChar char="•"/>
            </a:pPr>
            <a:r>
              <a:rPr lang="es-CL" sz="2600" b="1" dirty="0" err="1"/>
              <a:t>Related</a:t>
            </a:r>
            <a:r>
              <a:rPr lang="es-CL" sz="2600" b="1" dirty="0"/>
              <a:t> </a:t>
            </a:r>
            <a:r>
              <a:rPr lang="es-CL" sz="2600" b="1" dirty="0" err="1"/>
              <a:t>research</a:t>
            </a:r>
            <a:r>
              <a:rPr lang="es-CL" sz="2600" b="1" dirty="0"/>
              <a:t>:</a:t>
            </a:r>
          </a:p>
          <a:p>
            <a:pPr marL="685800" lvl="1" indent="-228600">
              <a:lnSpc>
                <a:spcPct val="115000"/>
              </a:lnSpc>
              <a:spcBef>
                <a:spcPts val="0"/>
              </a:spcBef>
              <a:buSzPts val="2600"/>
              <a:buFont typeface="Calibri"/>
              <a:buChar char="•"/>
            </a:pPr>
            <a:r>
              <a:rPr lang="en-US" dirty="0"/>
              <a:t>Hui and Bradlow (2012): only visit about </a:t>
            </a:r>
            <a:r>
              <a:rPr lang="en-US" b="1" dirty="0">
                <a:solidFill>
                  <a:srgbClr val="0070C0"/>
                </a:solidFill>
              </a:rPr>
              <a:t>one-third</a:t>
            </a:r>
            <a:r>
              <a:rPr lang="en-US" dirty="0"/>
              <a:t> of the store.</a:t>
            </a:r>
          </a:p>
          <a:p>
            <a:pPr marL="685800" lvl="1" indent="-228600">
              <a:lnSpc>
                <a:spcPct val="115000"/>
              </a:lnSpc>
              <a:spcBef>
                <a:spcPts val="0"/>
              </a:spcBef>
              <a:buSzPts val="2600"/>
              <a:buFont typeface="Calibri"/>
              <a:buChar char="•"/>
            </a:pPr>
            <a:r>
              <a:rPr lang="en-US" dirty="0"/>
              <a:t>Larson et al. (2005): customers travel primarily through the </a:t>
            </a:r>
            <a:r>
              <a:rPr lang="en-US" b="1" dirty="0">
                <a:solidFill>
                  <a:srgbClr val="0070C0"/>
                </a:solidFill>
              </a:rPr>
              <a:t>racetrack</a:t>
            </a:r>
            <a:r>
              <a:rPr lang="en-US" dirty="0"/>
              <a:t> (the outer ring of the store) and perform short visits into the aisles. </a:t>
            </a:r>
          </a:p>
          <a:p>
            <a:pPr marL="457200" lvl="1" indent="0">
              <a:lnSpc>
                <a:spcPct val="115000"/>
              </a:lnSpc>
              <a:spcBef>
                <a:spcPts val="0"/>
              </a:spcBef>
              <a:buSzPts val="2600"/>
              <a:buNone/>
            </a:pPr>
            <a:r>
              <a:rPr lang="en-US" dirty="0"/>
              <a:t>  </a:t>
            </a:r>
          </a:p>
          <a:p>
            <a:pPr marL="457200" lvl="1" indent="0">
              <a:lnSpc>
                <a:spcPct val="115000"/>
              </a:lnSpc>
              <a:spcBef>
                <a:spcPts val="0"/>
              </a:spcBef>
              <a:buSzPts val="2600"/>
              <a:buNone/>
            </a:pPr>
            <a:r>
              <a:rPr lang="en-US" b="1" dirty="0"/>
              <a:t>H3 - Horizontal position:</a:t>
            </a:r>
            <a:r>
              <a:rPr lang="en-US" dirty="0"/>
              <a:t> Products placed near the racetrack will achieve greater sales.</a:t>
            </a:r>
          </a:p>
          <a:p>
            <a:pPr marL="457200" lvl="1" indent="0">
              <a:lnSpc>
                <a:spcPct val="115000"/>
              </a:lnSpc>
              <a:spcBef>
                <a:spcPts val="0"/>
              </a:spcBef>
              <a:buSzPts val="2600"/>
              <a:buNone/>
            </a:pPr>
            <a:endParaRPr lang="en-US" dirty="0"/>
          </a:p>
          <a:p>
            <a:pPr marL="457200" lvl="1" indent="0">
              <a:lnSpc>
                <a:spcPct val="115000"/>
              </a:lnSpc>
              <a:spcBef>
                <a:spcPts val="0"/>
              </a:spcBef>
              <a:buSzPts val="2600"/>
              <a:buNone/>
            </a:pPr>
            <a:r>
              <a:rPr lang="en-US" b="1" dirty="0"/>
              <a:t>Remarks: </a:t>
            </a:r>
            <a:r>
              <a:rPr lang="en-US" dirty="0"/>
              <a:t>Some supermarkets of a larger size have a high traffic </a:t>
            </a:r>
            <a:r>
              <a:rPr lang="en-US" b="1" dirty="0">
                <a:solidFill>
                  <a:srgbClr val="0070C0"/>
                </a:solidFill>
              </a:rPr>
              <a:t>middle track</a:t>
            </a:r>
            <a:r>
              <a:rPr lang="en-US" dirty="0"/>
              <a:t>.  Also, they have a </a:t>
            </a:r>
            <a:r>
              <a:rPr lang="en-US" b="1" dirty="0">
                <a:solidFill>
                  <a:srgbClr val="0070C0"/>
                </a:solidFill>
              </a:rPr>
              <a:t>peripheral </a:t>
            </a:r>
            <a:r>
              <a:rPr lang="en-US" dirty="0"/>
              <a:t>section. It is </a:t>
            </a:r>
            <a:r>
              <a:rPr lang="en-US" b="1" dirty="0"/>
              <a:t>a priori </a:t>
            </a:r>
            <a:r>
              <a:rPr lang="en-US" dirty="0"/>
              <a:t>unclear if this section falls inside or outside the racetrack. Our analysis is agnostic about this definition. </a:t>
            </a:r>
          </a:p>
          <a:p>
            <a:pPr marL="457200" lvl="1" indent="0">
              <a:lnSpc>
                <a:spcPct val="115000"/>
              </a:lnSpc>
              <a:spcBef>
                <a:spcPts val="0"/>
              </a:spcBef>
              <a:buSzPts val="2600"/>
              <a:buNone/>
            </a:pPr>
            <a:endParaRPr lang="en-US" dirty="0"/>
          </a:p>
        </p:txBody>
      </p:sp>
      <p:pic>
        <p:nvPicPr>
          <p:cNvPr id="2" name="Imagen 1">
            <a:extLst>
              <a:ext uri="{FF2B5EF4-FFF2-40B4-BE49-F238E27FC236}">
                <a16:creationId xmlns:a16="http://schemas.microsoft.com/office/drawing/2014/main" id="{E90691D7-005B-E1A8-737A-52BBC056422B}"/>
              </a:ext>
            </a:extLst>
          </p:cNvPr>
          <p:cNvPicPr>
            <a:picLocks noChangeAspect="1"/>
          </p:cNvPicPr>
          <p:nvPr/>
        </p:nvPicPr>
        <p:blipFill rotWithShape="1">
          <a:blip r:embed="rId3"/>
          <a:srcRect l="3982" r="4150" b="8552"/>
          <a:stretch/>
        </p:blipFill>
        <p:spPr>
          <a:xfrm>
            <a:off x="8472295" y="702141"/>
            <a:ext cx="3619154" cy="2273989"/>
          </a:xfrm>
          <a:prstGeom prst="rect">
            <a:avLst/>
          </a:prstGeom>
        </p:spPr>
      </p:pic>
    </p:spTree>
    <p:extLst>
      <p:ext uri="{BB962C8B-B14F-4D97-AF65-F5344CB8AC3E}">
        <p14:creationId xmlns:p14="http://schemas.microsoft.com/office/powerpoint/2010/main" val="283031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4"/>
          <p:cNvSpPr/>
          <p:nvPr/>
        </p:nvSpPr>
        <p:spPr>
          <a:xfrm>
            <a:off x="0" y="702141"/>
            <a:ext cx="6059400" cy="651600"/>
          </a:xfrm>
          <a:prstGeom prst="homePlate">
            <a:avLst>
              <a:gd name="adj" fmla="val 47940"/>
            </a:avLst>
          </a:prstGeom>
          <a:solidFill>
            <a:srgbClr val="DF3D39"/>
          </a:solidFill>
          <a:ln w="12700" cap="flat" cmpd="sng">
            <a:solidFill>
              <a:srgbClr val="DF3D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mbria"/>
              <a:ea typeface="Cambria"/>
              <a:cs typeface="Cambria"/>
              <a:sym typeface="Cambria"/>
            </a:endParaRPr>
          </a:p>
        </p:txBody>
      </p:sp>
      <p:sp>
        <p:nvSpPr>
          <p:cNvPr id="97" name="Google Shape;97;p4"/>
          <p:cNvSpPr txBox="1">
            <a:spLocks noGrp="1"/>
          </p:cNvSpPr>
          <p:nvPr>
            <p:ph type="title"/>
          </p:nvPr>
        </p:nvSpPr>
        <p:spPr>
          <a:xfrm>
            <a:off x="24289"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s-CL" dirty="0" err="1">
                <a:solidFill>
                  <a:schemeClr val="lt1"/>
                </a:solidFill>
              </a:rPr>
              <a:t>Hypotheses</a:t>
            </a:r>
            <a:r>
              <a:rPr lang="es-CL" dirty="0">
                <a:solidFill>
                  <a:schemeClr val="lt1"/>
                </a:solidFill>
              </a:rPr>
              <a:t>: Horizontal</a:t>
            </a:r>
            <a:endParaRPr dirty="0"/>
          </a:p>
        </p:txBody>
      </p:sp>
      <p:sp>
        <p:nvSpPr>
          <p:cNvPr id="98" name="Google Shape;98;p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228600" algn="just" rtl="0">
              <a:lnSpc>
                <a:spcPct val="115000"/>
              </a:lnSpc>
              <a:spcBef>
                <a:spcPts val="0"/>
              </a:spcBef>
              <a:spcAft>
                <a:spcPts val="0"/>
              </a:spcAft>
              <a:buSzPts val="2600"/>
              <a:buFont typeface="Calibri"/>
              <a:buChar char="•"/>
            </a:pPr>
            <a:r>
              <a:rPr lang="es-CL" sz="2600" b="1" dirty="0" err="1"/>
              <a:t>Related</a:t>
            </a:r>
            <a:r>
              <a:rPr lang="es-CL" sz="2600" b="1" dirty="0"/>
              <a:t> </a:t>
            </a:r>
            <a:r>
              <a:rPr lang="es-CL" sz="2600" b="1" dirty="0" err="1"/>
              <a:t>research</a:t>
            </a:r>
            <a:r>
              <a:rPr lang="es-CL" sz="2600" b="1" dirty="0"/>
              <a:t>:</a:t>
            </a:r>
          </a:p>
          <a:p>
            <a:pPr marL="685800" lvl="1" indent="-228600">
              <a:lnSpc>
                <a:spcPct val="115000"/>
              </a:lnSpc>
              <a:spcBef>
                <a:spcPts val="0"/>
              </a:spcBef>
              <a:buSzPts val="2600"/>
              <a:buFont typeface="Calibri"/>
              <a:buChar char="•"/>
            </a:pPr>
            <a:r>
              <a:rPr lang="en-US" dirty="0" err="1"/>
              <a:t>Chandon</a:t>
            </a:r>
            <a:r>
              <a:rPr lang="en-US" dirty="0"/>
              <a:t> et al. (2009) suggest that placing a brand </a:t>
            </a:r>
            <a:r>
              <a:rPr lang="en-US" b="1" dirty="0">
                <a:solidFill>
                  <a:srgbClr val="0070C0"/>
                </a:solidFill>
              </a:rPr>
              <a:t>near the horizontal center</a:t>
            </a:r>
            <a:r>
              <a:rPr lang="en-US" b="1" dirty="0"/>
              <a:t> </a:t>
            </a:r>
            <a:r>
              <a:rPr lang="en-US" dirty="0"/>
              <a:t>of a shelf (rather than on either of its ends) increases attention and choice. </a:t>
            </a:r>
          </a:p>
          <a:p>
            <a:pPr marL="685800" lvl="1" indent="-228600">
              <a:lnSpc>
                <a:spcPct val="115000"/>
              </a:lnSpc>
              <a:spcBef>
                <a:spcPts val="0"/>
              </a:spcBef>
              <a:buSzPts val="2600"/>
              <a:buFont typeface="Calibri"/>
              <a:buChar char="•"/>
            </a:pPr>
            <a:endParaRPr lang="en-US" dirty="0"/>
          </a:p>
          <a:p>
            <a:pPr marL="457200" lvl="1" indent="0">
              <a:lnSpc>
                <a:spcPct val="115000"/>
              </a:lnSpc>
              <a:spcBef>
                <a:spcPts val="0"/>
              </a:spcBef>
              <a:buSzPts val="2600"/>
              <a:buNone/>
            </a:pPr>
            <a:r>
              <a:rPr lang="en-US" b="1" dirty="0"/>
              <a:t>H4a - Horizontal position: </a:t>
            </a:r>
            <a:r>
              <a:rPr lang="en-US" dirty="0"/>
              <a:t>Products placed in the middle of an aisle will achieve greater sales than those near the ends of an aisle.</a:t>
            </a:r>
          </a:p>
        </p:txBody>
      </p:sp>
    </p:spTree>
    <p:extLst>
      <p:ext uri="{BB962C8B-B14F-4D97-AF65-F5344CB8AC3E}">
        <p14:creationId xmlns:p14="http://schemas.microsoft.com/office/powerpoint/2010/main" val="1980019100"/>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7146</TotalTime>
  <Words>7347</Words>
  <Application>Microsoft Office PowerPoint</Application>
  <PresentationFormat>Panorámica</PresentationFormat>
  <Paragraphs>591</Paragraphs>
  <Slides>37</Slides>
  <Notes>32</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37</vt:i4>
      </vt:variant>
    </vt:vector>
  </HeadingPairs>
  <TitlesOfParts>
    <vt:vector size="43" baseType="lpstr">
      <vt:lpstr>Arial</vt:lpstr>
      <vt:lpstr>Calibri</vt:lpstr>
      <vt:lpstr>Cambria</vt:lpstr>
      <vt:lpstr>CMR10</vt:lpstr>
      <vt:lpstr>Courier New</vt:lpstr>
      <vt:lpstr>Tema de Office</vt:lpstr>
      <vt:lpstr>Robotics, IoT And Point Of Sales Data To Measure The Impact Of  Shelf Position On Sales</vt:lpstr>
      <vt:lpstr>Motivation</vt:lpstr>
      <vt:lpstr>Literature</vt:lpstr>
      <vt:lpstr>This paper</vt:lpstr>
      <vt:lpstr>Zippedi data</vt:lpstr>
      <vt:lpstr>Product Location</vt:lpstr>
      <vt:lpstr>Hypotheses: Vertical</vt:lpstr>
      <vt:lpstr>Hypotheses: Horizontal</vt:lpstr>
      <vt:lpstr>Hypotheses: Horizontal</vt:lpstr>
      <vt:lpstr>Hypotheses: Horizontal</vt:lpstr>
      <vt:lpstr>Hypotheses: Horizontal vs. Vertical</vt:lpstr>
      <vt:lpstr>Hypotheses: Strategic Allocation</vt:lpstr>
      <vt:lpstr>Our data</vt:lpstr>
      <vt:lpstr>Aisle Clasification</vt:lpstr>
      <vt:lpstr>Our approach</vt:lpstr>
      <vt:lpstr>Descriptive analysis</vt:lpstr>
      <vt:lpstr>Horizontal/Vertical Distance</vt:lpstr>
      <vt:lpstr>Distance from Center</vt:lpstr>
      <vt:lpstr>Summary Statistics (in feet)</vt:lpstr>
      <vt:lpstr>Results: Neg. Bin. regression</vt:lpstr>
      <vt:lpstr>Sales and Vertical Position</vt:lpstr>
      <vt:lpstr>Sales and Horizontal Position</vt:lpstr>
      <vt:lpstr>Quasi-experimental analysis</vt:lpstr>
      <vt:lpstr>Quasi-experimental method</vt:lpstr>
      <vt:lpstr>Identification and controls:</vt:lpstr>
      <vt:lpstr>Quasi-experimental analysis</vt:lpstr>
      <vt:lpstr>Quasi-experimental analysis</vt:lpstr>
      <vt:lpstr>Parallel trends analysis</vt:lpstr>
      <vt:lpstr>Parallel trends analysis</vt:lpstr>
      <vt:lpstr>Empirical model</vt:lpstr>
      <vt:lpstr>Presentación de PowerPoint</vt:lpstr>
      <vt:lpstr>Effect of Vertical Position</vt:lpstr>
      <vt:lpstr>Sales and Horizontal Position</vt:lpstr>
      <vt:lpstr>Presentación de PowerPoint</vt:lpstr>
      <vt:lpstr>Presentación de PowerPoint</vt:lpstr>
      <vt:lpstr>Conclusions</vt:lpstr>
      <vt:lpstr>Robotics, IoT And Point Of Sales Data To Measure The Impact Of  Shelf Position On Sales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Robotics, IoT And Point Of Sales Data To Measure The Impact Of Shelf Position On Sales</dc:title>
  <dc:creator>Microsoft Office User</dc:creator>
  <cp:lastModifiedBy>Andres Ignacio Musalem Said (amusalem)</cp:lastModifiedBy>
  <cp:revision>296</cp:revision>
  <dcterms:created xsi:type="dcterms:W3CDTF">2021-03-05T12:36:20Z</dcterms:created>
  <dcterms:modified xsi:type="dcterms:W3CDTF">2025-10-05T15:52:27Z</dcterms:modified>
</cp:coreProperties>
</file>